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50" r:id="rId1"/>
  </p:sldMasterIdLst>
  <p:notesMasterIdLst>
    <p:notesMasterId r:id="rId30"/>
  </p:notesMasterIdLst>
  <p:sldIdLst>
    <p:sldId id="371" r:id="rId2"/>
    <p:sldId id="426" r:id="rId3"/>
    <p:sldId id="395" r:id="rId4"/>
    <p:sldId id="297" r:id="rId5"/>
    <p:sldId id="299" r:id="rId6"/>
    <p:sldId id="408" r:id="rId7"/>
    <p:sldId id="256" r:id="rId8"/>
    <p:sldId id="317" r:id="rId9"/>
    <p:sldId id="321" r:id="rId10"/>
    <p:sldId id="372" r:id="rId11"/>
    <p:sldId id="374" r:id="rId12"/>
    <p:sldId id="375" r:id="rId13"/>
    <p:sldId id="437" r:id="rId14"/>
    <p:sldId id="438" r:id="rId15"/>
    <p:sldId id="376" r:id="rId16"/>
    <p:sldId id="377" r:id="rId17"/>
    <p:sldId id="378" r:id="rId18"/>
    <p:sldId id="380" r:id="rId19"/>
    <p:sldId id="393" r:id="rId20"/>
    <p:sldId id="394" r:id="rId21"/>
    <p:sldId id="413" r:id="rId22"/>
    <p:sldId id="409" r:id="rId23"/>
    <p:sldId id="430" r:id="rId24"/>
    <p:sldId id="428" r:id="rId25"/>
    <p:sldId id="427" r:id="rId26"/>
    <p:sldId id="429" r:id="rId27"/>
    <p:sldId id="433" r:id="rId28"/>
    <p:sldId id="313" r:id="rId29"/>
  </p:sldIdLst>
  <p:sldSz cx="9144000" cy="6858000" type="screen4x3"/>
  <p:notesSz cx="6858000" cy="9144000"/>
  <p:embeddedFontLst>
    <p:embeddedFont>
      <p:font typeface="Book Antiqua" panose="02040602050305030304" pitchFamily="18" charset="0"/>
      <p:regular r:id="rId31"/>
      <p:bold r:id="rId32"/>
      <p:italic r:id="rId33"/>
      <p:boldItalic r:id="rId34"/>
    </p:embeddedFont>
    <p:embeddedFont>
      <p:font typeface="B Nazanin" panose="00000400000000000000" pitchFamily="2" charset="-78"/>
      <p:regular r:id="rId35"/>
      <p:bold r:id="rId36"/>
    </p:embeddedFont>
    <p:embeddedFont>
      <p:font typeface="2  Titr" panose="020B0604020202020204" charset="-78"/>
      <p:bold r:id="rId37"/>
    </p:embeddedFont>
    <p:embeddedFont>
      <p:font typeface="Calibri" panose="020F0502020204030204" pitchFamily="34" charset="0"/>
      <p:regular r:id="rId38"/>
      <p:bold r:id="rId39"/>
      <p:italic r:id="rId40"/>
      <p:boldItalic r:id="rId41"/>
    </p:embeddedFont>
    <p:embeddedFont>
      <p:font typeface="B Zar" panose="00000400000000000000" pitchFamily="2" charset="-78"/>
      <p:regular r:id="rId42"/>
      <p:bold r:id="rId43"/>
    </p:embeddedFont>
    <p:embeddedFont>
      <p:font typeface="Arial Black" panose="020B0A04020102020204" pitchFamily="34" charset="0"/>
      <p:bold r:id="rId44"/>
    </p:embeddedFont>
    <p:embeddedFont>
      <p:font typeface="IranNastaliq" panose="02020505000000020003" pitchFamily="18" charset="0"/>
      <p:regular r:id="rId45"/>
    </p:embeddedFont>
    <p:embeddedFont>
      <p:font typeface="B Titr" panose="00000700000000000000" pitchFamily="2" charset="-78"/>
      <p:bold r:id="rId46"/>
    </p:embeddedFont>
    <p:embeddedFont>
      <p:font typeface="Wingdings 2" panose="05020102010507070707" pitchFamily="18" charset="2"/>
      <p:regular r:id="rId47"/>
    </p:embeddedFont>
    <p:embeddedFont>
      <p:font typeface="Lucida Sans" panose="020B0602030504020204" pitchFamily="34" charset="0"/>
      <p:regular r:id="rId48"/>
      <p:bold r:id="rId49"/>
      <p:italic r:id="rId50"/>
      <p:boldItalic r:id="rId51"/>
    </p:embeddedFont>
    <p:embeddedFont>
      <p:font typeface="Wingdings 3" panose="05040102010807070707" pitchFamily="18" charset="2"/>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9DD71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4" autoAdjust="0"/>
    <p:restoredTop sz="73890" autoAdjust="0"/>
  </p:normalViewPr>
  <p:slideViewPr>
    <p:cSldViewPr>
      <p:cViewPr varScale="1">
        <p:scale>
          <a:sx n="71" d="100"/>
          <a:sy n="71" d="100"/>
        </p:scale>
        <p:origin x="36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26B7B-9443-41D4-9AB1-60D642580ED0}" type="datetimeFigureOut">
              <a:rPr lang="en-US" smtClean="0"/>
              <a:pPr/>
              <a:t>11/17/2020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C1C69-97AD-4368-8A0E-35FFF00BF0F5}" type="slidenum">
              <a:rPr lang="en-US" smtClean="0"/>
              <a:pPr/>
              <a:t>‹#›</a:t>
            </a:fld>
            <a:endParaRPr lang="en-US"/>
          </a:p>
        </p:txBody>
      </p:sp>
    </p:spTree>
    <p:extLst>
      <p:ext uri="{BB962C8B-B14F-4D97-AF65-F5344CB8AC3E}">
        <p14:creationId xmlns:p14="http://schemas.microsoft.com/office/powerpoint/2010/main" val="508343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7C1C69-97AD-4368-8A0E-35FFF00BF0F5}" type="slidenum">
              <a:rPr lang="en-US" smtClean="0"/>
              <a:pPr/>
              <a:t>5</a:t>
            </a:fld>
            <a:endParaRPr lang="en-US"/>
          </a:p>
        </p:txBody>
      </p:sp>
    </p:spTree>
    <p:extLst>
      <p:ext uri="{BB962C8B-B14F-4D97-AF65-F5344CB8AC3E}">
        <p14:creationId xmlns:p14="http://schemas.microsoft.com/office/powerpoint/2010/main" val="60090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7C1C69-97AD-4368-8A0E-35FFF00BF0F5}" type="slidenum">
              <a:rPr lang="en-US" smtClean="0"/>
              <a:pPr/>
              <a:t>10</a:t>
            </a:fld>
            <a:endParaRPr lang="en-US"/>
          </a:p>
        </p:txBody>
      </p:sp>
    </p:spTree>
    <p:extLst>
      <p:ext uri="{BB962C8B-B14F-4D97-AF65-F5344CB8AC3E}">
        <p14:creationId xmlns:p14="http://schemas.microsoft.com/office/powerpoint/2010/main" val="1515591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A552997-EF04-4B39-8023-BB09DB1C614D}" type="datetime1">
              <a:rPr lang="en-US" smtClean="0"/>
              <a:pPr/>
              <a:t>11/17/2020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D445AEC-C546-476D-822D-951AA62FCE3D}"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61028F-7FF1-417A-9C49-7B8799DF805C}" type="datetime1">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45AEC-C546-476D-822D-951AA62FCE3D}"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5B9458-21DA-4F05-A5AD-852C4F14963E}" type="datetime1">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45AEC-C546-476D-822D-951AA62FCE3D}"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300A65-FE75-4C35-ABC9-CD26743D27BD}" type="datetime1">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45AEC-C546-476D-822D-951AA62FCE3D}"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624BF8A-CB0E-4092-9CF5-1C2AB9202FD2}" type="datetime1">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D445AEC-C546-476D-822D-951AA62FCE3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3C16DB-BB19-49DD-955C-075529BB8B30}" type="datetime1">
              <a:rPr lang="en-US" smtClean="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45AEC-C546-476D-822D-951AA62FCE3D}"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ED62032-34D9-4C3B-BDEF-464227D013ED}" type="datetime1">
              <a:rPr lang="en-US" smtClean="0"/>
              <a:pPr/>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445AEC-C546-476D-822D-951AA62FCE3D}"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4F015C4-A891-4192-80E1-667DED530B47}" type="datetime1">
              <a:rPr lang="en-US" smtClean="0"/>
              <a:pPr/>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445AEC-C546-476D-822D-951AA62FCE3D}"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1244F-D567-4A89-B836-796B93927129}" type="datetime1">
              <a:rPr lang="en-US" smtClean="0"/>
              <a:pPr/>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445AEC-C546-476D-822D-951AA62FCE3D}"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B90407-46DC-41F8-95EA-7CB95BCADC56}" type="datetime1">
              <a:rPr lang="en-US" smtClean="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45AEC-C546-476D-822D-951AA62FCE3D}"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6CBACFD-7FEC-4B4B-A396-E3C41BD01F60}" type="datetime1">
              <a:rPr lang="en-US" smtClean="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45AEC-C546-476D-822D-951AA62FCE3D}"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53B7C18-6512-4868-873B-6E211EDA0A90}" type="datetime1">
              <a:rPr lang="en-US" smtClean="0"/>
              <a:pPr/>
              <a:t>11/17/2020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D445AEC-C546-476D-822D-951AA62FCE3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spd="slow">
    <p:fade/>
  </p:transition>
  <p:timing>
    <p:tnLst>
      <p:par>
        <p:cTn id="1" dur="indefinite" restart="never" nodeType="tmRoot"/>
      </p:par>
    </p:tnLst>
  </p:timing>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slide" Target="slide4.xml"/></Relationships>
</file>

<file path=ppt/slides/_rels/slide2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slide" Target="slide21.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7" name="Picture 5"/>
          <p:cNvPicPr>
            <a:picLocks noChangeAspect="1" noChangeArrowheads="1"/>
          </p:cNvPicPr>
          <p:nvPr/>
        </p:nvPicPr>
        <p:blipFill>
          <a:blip r:embed="rId2" cstate="print"/>
          <a:srcRect/>
          <a:stretch>
            <a:fillRect/>
          </a:stretch>
        </p:blipFill>
        <p:spPr bwMode="auto">
          <a:xfrm>
            <a:off x="0" y="0"/>
            <a:ext cx="9300499" cy="6858000"/>
          </a:xfrm>
          <a:prstGeom prst="rect">
            <a:avLst/>
          </a:prstGeom>
          <a:noFill/>
          <a:ln w="9525">
            <a:noFill/>
            <a:miter lim="800000"/>
            <a:headEnd/>
            <a:tailEnd/>
          </a:ln>
          <a:effectLst/>
        </p:spPr>
      </p:pic>
      <p:sp>
        <p:nvSpPr>
          <p:cNvPr id="79876" name="AutoShape 4" descr="Image result for ‫بسم الله  پاور پوینت‬‎"/>
          <p:cNvSpPr>
            <a:spLocks noChangeAspect="1" noChangeArrowheads="1"/>
          </p:cNvSpPr>
          <p:nvPr/>
        </p:nvSpPr>
        <p:spPr bwMode="auto">
          <a:xfrm>
            <a:off x="63500" y="-136525"/>
            <a:ext cx="9572625" cy="59817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457200" y="1600200"/>
            <a:ext cx="8258175" cy="3867150"/>
          </a:xfrm>
          <a:prstGeom prst="rect">
            <a:avLst/>
          </a:prstGeom>
          <a:noFill/>
          <a:ln w="9525">
            <a:noFill/>
            <a:miter lim="800000"/>
            <a:headEnd/>
            <a:tailEnd/>
          </a:ln>
          <a:effectLst/>
        </p:spPr>
      </p:pic>
      <p:sp>
        <p:nvSpPr>
          <p:cNvPr id="5" name="Rounded Rectangular Callout 4"/>
          <p:cNvSpPr/>
          <p:nvPr/>
        </p:nvSpPr>
        <p:spPr>
          <a:xfrm>
            <a:off x="457200" y="228600"/>
            <a:ext cx="8001000" cy="914400"/>
          </a:xfrm>
          <a:prstGeom prst="wedgeRoundRectCallout">
            <a:avLst>
              <a:gd name="adj1" fmla="val -12134"/>
              <a:gd name="adj2" fmla="val 93608"/>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bg1"/>
              </a:solidFill>
              <a:cs typeface="B Nazanin" pitchFamily="2" charset="-78"/>
            </a:endParaRPr>
          </a:p>
          <a:p>
            <a:pPr algn="ctr"/>
            <a:endParaRPr lang="en-US" b="1" dirty="0" smtClean="0">
              <a:solidFill>
                <a:schemeClr val="bg1"/>
              </a:solidFill>
              <a:cs typeface="B Nazanin" pitchFamily="2" charset="-78"/>
            </a:endParaRPr>
          </a:p>
          <a:p>
            <a:pPr algn="ctr"/>
            <a:r>
              <a:rPr lang="fa-IR" b="1" dirty="0" smtClean="0">
                <a:solidFill>
                  <a:schemeClr val="bg1"/>
                </a:solidFill>
                <a:cs typeface="B Nazanin" pitchFamily="2" charset="-78"/>
              </a:rPr>
              <a:t>در گوکل عبارت زیر را جستجو کنید :</a:t>
            </a:r>
            <a:endParaRPr lang="en-US" b="1" dirty="0" smtClean="0">
              <a:solidFill>
                <a:schemeClr val="bg1"/>
              </a:solidFill>
              <a:cs typeface="B Nazanin" pitchFamily="2" charset="-78"/>
            </a:endParaRPr>
          </a:p>
          <a:p>
            <a:pPr algn="ctr"/>
            <a:r>
              <a:rPr lang="en-US" b="1" dirty="0" smtClean="0">
                <a:solidFill>
                  <a:srgbClr val="FF0000"/>
                </a:solidFill>
              </a:rPr>
              <a:t>www.mendeley.com</a:t>
            </a:r>
          </a:p>
          <a:p>
            <a:pPr algn="ctr"/>
            <a:endParaRPr lang="fa-IR" b="1" dirty="0" smtClean="0">
              <a:solidFill>
                <a:schemeClr val="bg1"/>
              </a:solidFill>
              <a:cs typeface="B Nazanin" pitchFamily="2" charset="-78"/>
            </a:endParaRPr>
          </a:p>
          <a:p>
            <a:pPr algn="ctr"/>
            <a:endParaRPr lang="en-US" b="1" dirty="0">
              <a:solidFill>
                <a:schemeClr val="bg1"/>
              </a:solidFill>
            </a:endParaRPr>
          </a:p>
        </p:txBody>
      </p:sp>
      <p:sp>
        <p:nvSpPr>
          <p:cNvPr id="6" name="Rectangle 5"/>
          <p:cNvSpPr/>
          <p:nvPr/>
        </p:nvSpPr>
        <p:spPr>
          <a:xfrm>
            <a:off x="1752600" y="3657600"/>
            <a:ext cx="556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05000" y="3352800"/>
            <a:ext cx="5638800" cy="369332"/>
          </a:xfrm>
          <a:prstGeom prst="rect">
            <a:avLst/>
          </a:prstGeom>
        </p:spPr>
        <p:txBody>
          <a:bodyPr wrap="square">
            <a:spAutoFit/>
          </a:bodyPr>
          <a:lstStyle/>
          <a:p>
            <a:r>
              <a:rPr lang="en-US" b="1" dirty="0" smtClean="0"/>
              <a:t>www.mendeley.com</a:t>
            </a:r>
            <a:endParaRPr lang="en-US" dirty="0"/>
          </a:p>
        </p:txBody>
      </p:sp>
      <p:sp>
        <p:nvSpPr>
          <p:cNvPr id="8" name="Rectangle 7"/>
          <p:cNvSpPr/>
          <p:nvPr/>
        </p:nvSpPr>
        <p:spPr>
          <a:xfrm>
            <a:off x="3200400" y="4038600"/>
            <a:ext cx="12192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rId4" action="ppaction://hlinksldjump" highlightClick="1"/>
          </p:cNvPr>
          <p:cNvSpPr/>
          <p:nvPr/>
        </p:nvSpPr>
        <p:spPr>
          <a:xfrm>
            <a:off x="8763000" y="64770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fltVal val="0"/>
                                          </p:val>
                                        </p:tav>
                                        <p:tav tm="100000">
                                          <p:val>
                                            <p:strVal val="#ppt_w"/>
                                          </p:val>
                                        </p:tav>
                                      </p:tavLst>
                                    </p:anim>
                                    <p:anim calcmode="lin" valueType="num">
                                      <p:cBhvr>
                                        <p:cTn id="8" dur="2000" fill="hold"/>
                                        <p:tgtEl>
                                          <p:spTgt spid="1026"/>
                                        </p:tgtEl>
                                        <p:attrNameLst>
                                          <p:attrName>ppt_h</p:attrName>
                                        </p:attrNameLst>
                                      </p:cBhvr>
                                      <p:tavLst>
                                        <p:tav tm="0">
                                          <p:val>
                                            <p:fltVal val="0"/>
                                          </p:val>
                                        </p:tav>
                                        <p:tav tm="100000">
                                          <p:val>
                                            <p:strVal val="#ppt_h"/>
                                          </p:val>
                                        </p:tav>
                                      </p:tavLst>
                                    </p:anim>
                                  </p:childTnLst>
                                </p:cTn>
                              </p:par>
                              <p:par>
                                <p:cTn id="9" presetID="47"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ppt_x</p:attrName>
                                        </p:attrNameLst>
                                      </p:cBhvr>
                                      <p:tavLst>
                                        <p:tav tm="0">
                                          <p:val>
                                            <p:strVal val="#ppt_x"/>
                                          </p:val>
                                        </p:tav>
                                        <p:tav tm="100000">
                                          <p:val>
                                            <p:strVal val="#ppt_x"/>
                                          </p:val>
                                        </p:tav>
                                      </p:tavLst>
                                    </p:anim>
                                    <p:anim calcmode="lin" valueType="num">
                                      <p:cBhvr>
                                        <p:cTn id="13"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0" presetClass="emph" presetSubtype="0" fill="hold" grpId="0" nodeType="clickEffect">
                                  <p:stCondLst>
                                    <p:cond delay="0"/>
                                  </p:stCondLst>
                                  <p:iterate type="lt">
                                    <p:tmPct val="10000"/>
                                  </p:iterate>
                                  <p:childTnLst>
                                    <p:set>
                                      <p:cBhvr override="childStyle">
                                        <p:cTn id="17" dur="500" autoRev="1" fill="hold"/>
                                        <p:tgtEl>
                                          <p:spTgt spid="7"/>
                                        </p:tgtEl>
                                        <p:attrNameLst>
                                          <p:attrName>style.color</p:attrName>
                                        </p:attrNameLst>
                                      </p:cBhvr>
                                      <p:to>
                                        <p:clrVal>
                                          <a:schemeClr val="bg1"/>
                                        </p:clrVal>
                                      </p:to>
                                    </p:set>
                                    <p:set>
                                      <p:cBhvr>
                                        <p:cTn id="18" dur="500" autoRev="1" fill="hold"/>
                                        <p:tgtEl>
                                          <p:spTgt spid="7"/>
                                        </p:tgtEl>
                                        <p:attrNameLst>
                                          <p:attrName>fillcolor</p:attrName>
                                        </p:attrNameLst>
                                      </p:cBhvr>
                                      <p:to>
                                        <p:clrVal>
                                          <a:schemeClr val="bg1"/>
                                        </p:clrVal>
                                      </p:to>
                                    </p:set>
                                    <p:set>
                                      <p:cBhvr>
                                        <p:cTn id="19" dur="500" autoRev="1" fill="hold"/>
                                        <p:tgtEl>
                                          <p:spTgt spid="7"/>
                                        </p:tgtEl>
                                        <p:attrNameLst>
                                          <p:attrName>fill.type</p:attrName>
                                        </p:attrNameLst>
                                      </p:cBhvr>
                                      <p:to>
                                        <p:strVal val="solid"/>
                                      </p:to>
                                    </p:set>
                                  </p:childTnLst>
                                </p:cTn>
                              </p:par>
                            </p:childTnLst>
                          </p:cTn>
                        </p:par>
                        <p:par>
                          <p:cTn id="20" fill="hold">
                            <p:stCondLst>
                              <p:cond delay="2500"/>
                            </p:stCondLst>
                            <p:childTnLst>
                              <p:par>
                                <p:cTn id="21" presetID="17"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09600" y="685800"/>
            <a:ext cx="7610475" cy="5705475"/>
          </a:xfrm>
          <a:prstGeom prst="rect">
            <a:avLst/>
          </a:prstGeom>
          <a:noFill/>
          <a:ln w="9525">
            <a:noFill/>
            <a:miter lim="800000"/>
            <a:headEnd/>
            <a:tailEnd/>
          </a:ln>
          <a:effectLst/>
        </p:spPr>
      </p:pic>
      <p:sp>
        <p:nvSpPr>
          <p:cNvPr id="5" name="Rounded Rectangular Callout 4"/>
          <p:cNvSpPr/>
          <p:nvPr/>
        </p:nvSpPr>
        <p:spPr>
          <a:xfrm>
            <a:off x="2438400" y="1447800"/>
            <a:ext cx="2514600" cy="533400"/>
          </a:xfrm>
          <a:prstGeom prst="wedgeRoundRectCallout">
            <a:avLst>
              <a:gd name="adj1" fmla="val -12134"/>
              <a:gd name="adj2" fmla="val 93608"/>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a-IR" b="1" dirty="0" smtClean="0">
              <a:solidFill>
                <a:schemeClr val="tx1"/>
              </a:solidFill>
              <a:cs typeface="B Nazanin" pitchFamily="2" charset="-78"/>
            </a:endParaRPr>
          </a:p>
          <a:p>
            <a:pPr algn="ctr" rtl="1"/>
            <a:r>
              <a:rPr lang="fa-IR" b="1" dirty="0" smtClean="0">
                <a:solidFill>
                  <a:schemeClr val="bg1"/>
                </a:solidFill>
                <a:cs typeface="B Nazanin" pitchFamily="2" charset="-78"/>
              </a:rPr>
              <a:t> بر روی عنوان سایت کلیک کنید</a:t>
            </a:r>
          </a:p>
          <a:p>
            <a:pPr algn="ctr"/>
            <a:endParaRPr lang="en-US" b="1" dirty="0">
              <a:solidFill>
                <a:schemeClr val="tx1"/>
              </a:solidFill>
            </a:endParaRPr>
          </a:p>
        </p:txBody>
      </p:sp>
      <p:sp>
        <p:nvSpPr>
          <p:cNvPr id="6" name="Rectangle 5"/>
          <p:cNvSpPr/>
          <p:nvPr/>
        </p:nvSpPr>
        <p:spPr>
          <a:xfrm>
            <a:off x="1905000" y="2286000"/>
            <a:ext cx="19812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3" action="ppaction://hlinksldjump" highlightClick="1"/>
          </p:cNvPr>
          <p:cNvSpPr/>
          <p:nvPr/>
        </p:nvSpPr>
        <p:spPr>
          <a:xfrm>
            <a:off x="8763000" y="64770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8828955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81000" y="457200"/>
            <a:ext cx="8406077" cy="5867400"/>
          </a:xfrm>
          <a:prstGeom prst="rect">
            <a:avLst/>
          </a:prstGeom>
          <a:noFill/>
          <a:ln w="9525">
            <a:noFill/>
            <a:miter lim="800000"/>
            <a:headEnd/>
            <a:tailEnd/>
          </a:ln>
          <a:effectLst/>
        </p:spPr>
      </p:pic>
      <p:sp>
        <p:nvSpPr>
          <p:cNvPr id="5" name="Rounded Rectangular Callout 4"/>
          <p:cNvSpPr/>
          <p:nvPr/>
        </p:nvSpPr>
        <p:spPr>
          <a:xfrm>
            <a:off x="685800" y="4191000"/>
            <a:ext cx="4343400" cy="533400"/>
          </a:xfrm>
          <a:prstGeom prst="wedgeRoundRectCallout">
            <a:avLst>
              <a:gd name="adj1" fmla="val -27845"/>
              <a:gd name="adj2" fmla="val 93608"/>
              <a:gd name="adj3" fmla="val 16667"/>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50000" t="50000" r="50000" b="50000"/>
            </a:path>
            <a:tileRect/>
          </a:gradFill>
        </p:spPr>
        <p:style>
          <a:lnRef idx="2">
            <a:schemeClr val="accent5"/>
          </a:lnRef>
          <a:fillRef idx="1">
            <a:schemeClr val="lt1"/>
          </a:fillRef>
          <a:effectRef idx="0">
            <a:schemeClr val="accent5"/>
          </a:effectRef>
          <a:fontRef idx="minor">
            <a:schemeClr val="dk1"/>
          </a:fontRef>
        </p:style>
        <p:txBody>
          <a:bodyPr rtlCol="0" anchor="ctr"/>
          <a:lstStyle/>
          <a:p>
            <a:pPr algn="ctr"/>
            <a:endParaRPr lang="fa-IR" b="1" dirty="0" smtClean="0">
              <a:solidFill>
                <a:schemeClr val="tx1"/>
              </a:solidFill>
              <a:cs typeface="B Nazanin" pitchFamily="2" charset="-78"/>
            </a:endParaRPr>
          </a:p>
          <a:p>
            <a:pPr algn="ctr" rtl="1"/>
            <a:r>
              <a:rPr lang="fa-IR" b="1" dirty="0" smtClean="0">
                <a:solidFill>
                  <a:schemeClr val="bg1"/>
                </a:solidFill>
                <a:cs typeface="B Nazanin" pitchFamily="2" charset="-78"/>
              </a:rPr>
              <a:t> روی گزینه </a:t>
            </a:r>
            <a:r>
              <a:rPr lang="en-US" b="1" dirty="0" err="1" smtClean="0">
                <a:solidFill>
                  <a:srgbClr val="FF0000"/>
                </a:solidFill>
                <a:cs typeface="B Nazanin" pitchFamily="2" charset="-78"/>
              </a:rPr>
              <a:t>Creat</a:t>
            </a:r>
            <a:r>
              <a:rPr lang="en-US" b="1" dirty="0" smtClean="0">
                <a:solidFill>
                  <a:srgbClr val="FF0000"/>
                </a:solidFill>
                <a:cs typeface="B Nazanin" pitchFamily="2" charset="-78"/>
              </a:rPr>
              <a:t> a free account</a:t>
            </a:r>
            <a:r>
              <a:rPr lang="fa-IR" b="1" dirty="0" smtClean="0">
                <a:solidFill>
                  <a:srgbClr val="FF0000"/>
                </a:solidFill>
                <a:cs typeface="B Nazanin" pitchFamily="2" charset="-78"/>
              </a:rPr>
              <a:t> </a:t>
            </a:r>
            <a:r>
              <a:rPr lang="fa-IR" b="1" dirty="0" smtClean="0">
                <a:solidFill>
                  <a:schemeClr val="bg1"/>
                </a:solidFill>
                <a:cs typeface="B Nazanin" pitchFamily="2" charset="-78"/>
              </a:rPr>
              <a:t>کلیک کنید </a:t>
            </a:r>
          </a:p>
          <a:p>
            <a:pPr algn="ctr"/>
            <a:endParaRPr lang="en-US" b="1" dirty="0">
              <a:solidFill>
                <a:schemeClr val="tx1"/>
              </a:solidFill>
            </a:endParaRPr>
          </a:p>
        </p:txBody>
      </p:sp>
      <p:sp>
        <p:nvSpPr>
          <p:cNvPr id="6" name="Rectangle 5"/>
          <p:cNvSpPr/>
          <p:nvPr/>
        </p:nvSpPr>
        <p:spPr>
          <a:xfrm>
            <a:off x="533400" y="5029200"/>
            <a:ext cx="1828800" cy="5334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3" action="ppaction://hlinksldjump" highlightClick="1"/>
          </p:cNvPr>
          <p:cNvSpPr/>
          <p:nvPr/>
        </p:nvSpPr>
        <p:spPr>
          <a:xfrm>
            <a:off x="8763000" y="64770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par>
                          <p:cTn id="8" fill="hold">
                            <p:stCondLst>
                              <p:cond delay="2000"/>
                            </p:stCondLst>
                            <p:childTnLst>
                              <p:par>
                                <p:cTn id="9" presetID="47"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17" presetClass="entr" presetSubtype="10"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81000" y="633413"/>
            <a:ext cx="8382000" cy="5591175"/>
          </a:xfrm>
          <a:prstGeom prst="rect">
            <a:avLst/>
          </a:prstGeom>
          <a:noFill/>
          <a:ln w="9525">
            <a:noFill/>
            <a:miter lim="800000"/>
            <a:headEnd/>
            <a:tailEnd/>
          </a:ln>
          <a:effectLst/>
        </p:spPr>
      </p:pic>
      <p:sp>
        <p:nvSpPr>
          <p:cNvPr id="5" name="Rounded Rectangular Callout 4"/>
          <p:cNvSpPr/>
          <p:nvPr/>
        </p:nvSpPr>
        <p:spPr>
          <a:xfrm>
            <a:off x="2895600" y="1905000"/>
            <a:ext cx="4038600" cy="457200"/>
          </a:xfrm>
          <a:prstGeom prst="wedgeRoundRectCallout">
            <a:avLst>
              <a:gd name="adj1" fmla="val -21615"/>
              <a:gd name="adj2" fmla="val 99578"/>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accent5"/>
          </a:lnRef>
          <a:fillRef idx="1">
            <a:schemeClr val="lt1"/>
          </a:fillRef>
          <a:effectRef idx="0">
            <a:schemeClr val="accent5"/>
          </a:effectRef>
          <a:fontRef idx="minor">
            <a:schemeClr val="dk1"/>
          </a:fontRef>
        </p:style>
        <p:txBody>
          <a:bodyPr rtlCol="0" anchor="ctr"/>
          <a:lstStyle/>
          <a:p>
            <a:pPr algn="ctr"/>
            <a:endParaRPr lang="fa-IR" b="1" dirty="0" smtClean="0">
              <a:solidFill>
                <a:schemeClr val="tx1"/>
              </a:solidFill>
              <a:cs typeface="B Nazanin" pitchFamily="2" charset="-78"/>
            </a:endParaRPr>
          </a:p>
          <a:p>
            <a:pPr algn="ctr" rtl="1"/>
            <a:r>
              <a:rPr lang="fa-IR" sz="2000" b="1" dirty="0" smtClean="0">
                <a:solidFill>
                  <a:schemeClr val="bg1"/>
                </a:solidFill>
                <a:cs typeface="B Nazanin" pitchFamily="2" charset="-78"/>
              </a:rPr>
              <a:t>آدرس ایمیل خود را در فیلد مربوطه وارد کنید</a:t>
            </a:r>
            <a:endParaRPr lang="fa-IR" b="1" dirty="0" smtClean="0">
              <a:solidFill>
                <a:schemeClr val="bg1"/>
              </a:solidFill>
              <a:cs typeface="B Nazanin" pitchFamily="2" charset="-78"/>
            </a:endParaRPr>
          </a:p>
          <a:p>
            <a:pPr algn="ctr"/>
            <a:endParaRPr lang="en-US" b="1" dirty="0">
              <a:solidFill>
                <a:schemeClr val="tx1"/>
              </a:solidFill>
            </a:endParaRPr>
          </a:p>
        </p:txBody>
      </p:sp>
      <p:sp>
        <p:nvSpPr>
          <p:cNvPr id="6" name="Rounded Rectangular Callout 5"/>
          <p:cNvSpPr/>
          <p:nvPr/>
        </p:nvSpPr>
        <p:spPr>
          <a:xfrm>
            <a:off x="4495800" y="3048000"/>
            <a:ext cx="3200400" cy="533400"/>
          </a:xfrm>
          <a:prstGeom prst="wedgeRoundRectCallout">
            <a:avLst>
              <a:gd name="adj1" fmla="val -21193"/>
              <a:gd name="adj2" fmla="val 106401"/>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style>
          <a:lnRef idx="2">
            <a:schemeClr val="accent5"/>
          </a:lnRef>
          <a:fillRef idx="1">
            <a:schemeClr val="lt1"/>
          </a:fillRef>
          <a:effectRef idx="0">
            <a:schemeClr val="accent5"/>
          </a:effectRef>
          <a:fontRef idx="minor">
            <a:schemeClr val="dk1"/>
          </a:fontRef>
        </p:style>
        <p:txBody>
          <a:bodyPr rtlCol="0" anchor="ctr"/>
          <a:lstStyle/>
          <a:p>
            <a:pPr algn="ctr"/>
            <a:endParaRPr lang="fa-IR" b="1" dirty="0" smtClean="0">
              <a:solidFill>
                <a:schemeClr val="tx1"/>
              </a:solidFill>
              <a:cs typeface="B Nazanin" pitchFamily="2" charset="-78"/>
            </a:endParaRPr>
          </a:p>
          <a:p>
            <a:pPr algn="ctr" rtl="1"/>
            <a:r>
              <a:rPr lang="fa-IR" b="1" dirty="0" smtClean="0">
                <a:solidFill>
                  <a:schemeClr val="tx1"/>
                </a:solidFill>
                <a:cs typeface="B Nazanin" pitchFamily="2" charset="-78"/>
              </a:rPr>
              <a:t> </a:t>
            </a:r>
            <a:r>
              <a:rPr lang="fa-IR" b="1" dirty="0" smtClean="0">
                <a:solidFill>
                  <a:schemeClr val="bg1"/>
                </a:solidFill>
                <a:cs typeface="B Nazanin" pitchFamily="2" charset="-78"/>
              </a:rPr>
              <a:t>روی گزینه </a:t>
            </a:r>
            <a:r>
              <a:rPr lang="en-US" b="1" dirty="0" smtClean="0">
                <a:solidFill>
                  <a:srgbClr val="FF0000"/>
                </a:solidFill>
                <a:cs typeface="B Nazanin" pitchFamily="2" charset="-78"/>
              </a:rPr>
              <a:t>Continue</a:t>
            </a:r>
            <a:r>
              <a:rPr lang="fa-IR" b="1" dirty="0" smtClean="0">
                <a:solidFill>
                  <a:srgbClr val="FF0000"/>
                </a:solidFill>
                <a:cs typeface="B Nazanin" pitchFamily="2" charset="-78"/>
              </a:rPr>
              <a:t> </a:t>
            </a:r>
            <a:r>
              <a:rPr lang="fa-IR" b="1" dirty="0" smtClean="0">
                <a:solidFill>
                  <a:schemeClr val="bg1"/>
                </a:solidFill>
                <a:cs typeface="B Nazanin" pitchFamily="2" charset="-78"/>
              </a:rPr>
              <a:t>کلیک کنید </a:t>
            </a:r>
          </a:p>
          <a:p>
            <a:pPr algn="ctr"/>
            <a:endParaRPr lang="en-US" b="1" dirty="0">
              <a:solidFill>
                <a:schemeClr val="tx1"/>
              </a:solidFill>
            </a:endParaRPr>
          </a:p>
        </p:txBody>
      </p:sp>
      <p:sp>
        <p:nvSpPr>
          <p:cNvPr id="7" name="Rectangle 6"/>
          <p:cNvSpPr/>
          <p:nvPr/>
        </p:nvSpPr>
        <p:spPr>
          <a:xfrm>
            <a:off x="2057400" y="4038600"/>
            <a:ext cx="46482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57400" y="3200400"/>
            <a:ext cx="4876800" cy="338554"/>
          </a:xfrm>
          <a:prstGeom prst="rect">
            <a:avLst/>
          </a:prstGeom>
          <a:noFill/>
          <a:ln>
            <a:noFill/>
          </a:ln>
        </p:spPr>
        <p:txBody>
          <a:bodyPr wrap="square">
            <a:spAutoFit/>
          </a:bodyPr>
          <a:lstStyle/>
          <a:p>
            <a:r>
              <a:rPr lang="en-US" sz="1600" dirty="0" smtClean="0">
                <a:latin typeface="Arial Black" pitchFamily="34" charset="0"/>
              </a:rPr>
              <a:t>Rezapourf2@mums.ac.ir</a:t>
            </a:r>
            <a:endParaRPr lang="en-US" sz="1600" b="1" dirty="0"/>
          </a:p>
        </p:txBody>
      </p:sp>
      <p:sp>
        <p:nvSpPr>
          <p:cNvPr id="12" name="Action Button: Home 11">
            <a:hlinkClick r:id="rId3" action="ppaction://hlinksldjump" highlightClick="1"/>
          </p:cNvPr>
          <p:cNvSpPr/>
          <p:nvPr/>
        </p:nvSpPr>
        <p:spPr>
          <a:xfrm>
            <a:off x="8763000" y="64770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mph" presetSubtype="0" fill="hold" grpId="0" nodeType="clickEffect">
                                  <p:stCondLst>
                                    <p:cond delay="0"/>
                                  </p:stCondLst>
                                  <p:iterate type="lt">
                                    <p:tmPct val="10000"/>
                                  </p:iterate>
                                  <p:childTnLst>
                                    <p:set>
                                      <p:cBhvr override="childStyle">
                                        <p:cTn id="13" dur="500" autoRev="1" fill="hold"/>
                                        <p:tgtEl>
                                          <p:spTgt spid="8"/>
                                        </p:tgtEl>
                                        <p:attrNameLst>
                                          <p:attrName>style.color</p:attrName>
                                        </p:attrNameLst>
                                      </p:cBhvr>
                                      <p:to>
                                        <p:clrVal>
                                          <a:schemeClr val="bg1"/>
                                        </p:clrVal>
                                      </p:to>
                                    </p:set>
                                    <p:set>
                                      <p:cBhvr>
                                        <p:cTn id="14" dur="500" autoRev="1" fill="hold"/>
                                        <p:tgtEl>
                                          <p:spTgt spid="8"/>
                                        </p:tgtEl>
                                        <p:attrNameLst>
                                          <p:attrName>fillcolor</p:attrName>
                                        </p:attrNameLst>
                                      </p:cBhvr>
                                      <p:to>
                                        <p:clrVal>
                                          <a:schemeClr val="bg1"/>
                                        </p:clrVal>
                                      </p:to>
                                    </p:set>
                                    <p:set>
                                      <p:cBhvr>
                                        <p:cTn id="15" dur="500" autoRev="1" fill="hold"/>
                                        <p:tgtEl>
                                          <p:spTgt spid="8"/>
                                        </p:tgtEl>
                                        <p:attrNameLst>
                                          <p:attrName>fill.type</p:attrName>
                                        </p:attrNameLst>
                                      </p:cBhvr>
                                      <p:to>
                                        <p:strVal val="solid"/>
                                      </p:to>
                                    </p:set>
                                  </p:childTnLst>
                                </p:cTn>
                              </p:par>
                            </p:childTnLst>
                          </p:cTn>
                        </p:par>
                        <p:par>
                          <p:cTn id="16" fill="hold">
                            <p:stCondLst>
                              <p:cond delay="3000"/>
                            </p:stCondLst>
                            <p:childTnLst>
                              <p:par>
                                <p:cTn id="17" presetID="24" presetClass="exit" presetSubtype="0" fill="hold" grpId="1" nodeType="afterEffect">
                                  <p:stCondLst>
                                    <p:cond delay="0"/>
                                  </p:stCondLst>
                                  <p:childTnLst>
                                    <p:anim to="" calcmode="lin" valueType="num">
                                      <p:cBhvr>
                                        <p:cTn id="18" dur="1"/>
                                        <p:tgtEl>
                                          <p:spTgt spid="5"/>
                                        </p:tgtEl>
                                        <p:attrNameLst>
                                          <p:attrName/>
                                        </p:attrNameLst>
                                      </p:cBhvr>
                                    </p:anim>
                                    <p:set>
                                      <p:cBhvr>
                                        <p:cTn id="19" dur="1" fill="hold">
                                          <p:stCondLst>
                                            <p:cond delay="0"/>
                                          </p:stCondLst>
                                        </p:cTn>
                                        <p:tgtEl>
                                          <p:spTgt spid="5"/>
                                        </p:tgtEl>
                                        <p:attrNameLst>
                                          <p:attrName>style.visibility</p:attrName>
                                        </p:attrNameLst>
                                      </p:cBhvr>
                                      <p:to>
                                        <p:strVal val="hidden"/>
                                      </p:to>
                                    </p:set>
                                  </p:childTnLst>
                                </p:cTn>
                              </p:par>
                            </p:childTnLst>
                          </p:cTn>
                        </p:par>
                        <p:par>
                          <p:cTn id="20" fill="hold">
                            <p:stCondLst>
                              <p:cond delay="3000"/>
                            </p:stCondLst>
                            <p:childTnLst>
                              <p:par>
                                <p:cTn id="21" presetID="47"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17" presetClass="entr" presetSubtype="10" fill="hold" grpId="0" nodeType="afterEffect">
                                  <p:stCondLst>
                                    <p:cond delay="100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srcRect/>
          <a:stretch>
            <a:fillRect/>
          </a:stretch>
        </p:blipFill>
        <p:spPr bwMode="auto">
          <a:xfrm>
            <a:off x="1757363" y="307975"/>
            <a:ext cx="5629275" cy="6240463"/>
          </a:xfrm>
          <a:prstGeom prst="rect">
            <a:avLst/>
          </a:prstGeom>
          <a:noFill/>
          <a:ln w="9525">
            <a:noFill/>
            <a:miter lim="800000"/>
            <a:headEnd/>
            <a:tailEnd/>
          </a:ln>
          <a:effectLst/>
        </p:spPr>
      </p:pic>
      <p:sp>
        <p:nvSpPr>
          <p:cNvPr id="7" name="Rounded Rectangular Callout 6"/>
          <p:cNvSpPr/>
          <p:nvPr/>
        </p:nvSpPr>
        <p:spPr>
          <a:xfrm>
            <a:off x="4419600" y="4343400"/>
            <a:ext cx="3276600" cy="609600"/>
          </a:xfrm>
          <a:prstGeom prst="wedgeRoundRectCallout">
            <a:avLst>
              <a:gd name="adj1" fmla="val -21193"/>
              <a:gd name="adj2" fmla="val 106401"/>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style>
          <a:lnRef idx="2">
            <a:schemeClr val="accent5"/>
          </a:lnRef>
          <a:fillRef idx="1">
            <a:schemeClr val="lt1"/>
          </a:fillRef>
          <a:effectRef idx="0">
            <a:schemeClr val="accent5"/>
          </a:effectRef>
          <a:fontRef idx="minor">
            <a:schemeClr val="dk1"/>
          </a:fontRef>
        </p:style>
        <p:txBody>
          <a:bodyPr rtlCol="0" anchor="ctr"/>
          <a:lstStyle/>
          <a:p>
            <a:pPr algn="ctr"/>
            <a:endParaRPr lang="fa-IR" b="1" dirty="0" smtClean="0">
              <a:solidFill>
                <a:schemeClr val="tx1"/>
              </a:solidFill>
              <a:cs typeface="B Nazanin" pitchFamily="2" charset="-78"/>
            </a:endParaRPr>
          </a:p>
          <a:p>
            <a:pPr algn="ctr" rtl="1"/>
            <a:r>
              <a:rPr lang="fa-IR" b="1" dirty="0" smtClean="0">
                <a:solidFill>
                  <a:schemeClr val="tx1"/>
                </a:solidFill>
                <a:cs typeface="B Nazanin" pitchFamily="2" charset="-78"/>
              </a:rPr>
              <a:t> </a:t>
            </a:r>
            <a:r>
              <a:rPr lang="fa-IR" b="1" dirty="0" smtClean="0">
                <a:solidFill>
                  <a:schemeClr val="bg1"/>
                </a:solidFill>
                <a:cs typeface="B Nazanin" pitchFamily="2" charset="-78"/>
              </a:rPr>
              <a:t>روی گزینه </a:t>
            </a:r>
            <a:r>
              <a:rPr lang="en-US" b="1" dirty="0" smtClean="0">
                <a:solidFill>
                  <a:srgbClr val="FF0000"/>
                </a:solidFill>
                <a:cs typeface="B Nazanin" pitchFamily="2" charset="-78"/>
              </a:rPr>
              <a:t>Register</a:t>
            </a:r>
            <a:r>
              <a:rPr lang="fa-IR" b="1" dirty="0" smtClean="0">
                <a:solidFill>
                  <a:schemeClr val="bg1"/>
                </a:solidFill>
                <a:cs typeface="B Nazanin" pitchFamily="2" charset="-78"/>
              </a:rPr>
              <a:t>کلیک کنید </a:t>
            </a:r>
          </a:p>
          <a:p>
            <a:pPr algn="ctr"/>
            <a:endParaRPr lang="en-US" b="1" dirty="0">
              <a:solidFill>
                <a:schemeClr val="tx1"/>
              </a:solidFill>
            </a:endParaRPr>
          </a:p>
        </p:txBody>
      </p:sp>
      <p:sp>
        <p:nvSpPr>
          <p:cNvPr id="8" name="Rectangle 7"/>
          <p:cNvSpPr/>
          <p:nvPr/>
        </p:nvSpPr>
        <p:spPr>
          <a:xfrm>
            <a:off x="2286000" y="5410200"/>
            <a:ext cx="45720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0" y="2895600"/>
            <a:ext cx="2133600" cy="369332"/>
          </a:xfrm>
          <a:prstGeom prst="rect">
            <a:avLst/>
          </a:prstGeom>
          <a:noFill/>
          <a:ln>
            <a:noFill/>
          </a:ln>
        </p:spPr>
        <p:txBody>
          <a:bodyPr wrap="square">
            <a:spAutoFit/>
          </a:bodyPr>
          <a:lstStyle/>
          <a:p>
            <a:r>
              <a:rPr lang="en-US" b="1" dirty="0" err="1" smtClean="0">
                <a:solidFill>
                  <a:schemeClr val="tx1">
                    <a:lumMod val="95000"/>
                  </a:schemeClr>
                </a:solidFill>
              </a:rPr>
              <a:t>Rezapour</a:t>
            </a:r>
            <a:endParaRPr lang="en-US" b="1" dirty="0">
              <a:solidFill>
                <a:schemeClr val="tx1">
                  <a:lumMod val="95000"/>
                </a:schemeClr>
              </a:solidFill>
            </a:endParaRPr>
          </a:p>
        </p:txBody>
      </p:sp>
      <p:sp>
        <p:nvSpPr>
          <p:cNvPr id="13" name="Action Button: Home 12">
            <a:hlinkClick r:id="rId3" action="ppaction://hlinksldjump" highlightClick="1"/>
          </p:cNvPr>
          <p:cNvSpPr/>
          <p:nvPr/>
        </p:nvSpPr>
        <p:spPr>
          <a:xfrm>
            <a:off x="8763000" y="64770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Rectangle 11"/>
          <p:cNvSpPr/>
          <p:nvPr/>
        </p:nvSpPr>
        <p:spPr>
          <a:xfrm>
            <a:off x="2286000" y="3886200"/>
            <a:ext cx="2590800" cy="369332"/>
          </a:xfrm>
          <a:prstGeom prst="rect">
            <a:avLst/>
          </a:prstGeom>
          <a:noFill/>
          <a:ln>
            <a:noFill/>
          </a:ln>
        </p:spPr>
        <p:txBody>
          <a:bodyPr wrap="square">
            <a:spAutoFit/>
          </a:bodyPr>
          <a:lstStyle/>
          <a:p>
            <a:r>
              <a:rPr lang="en-US" b="1" dirty="0" smtClean="0">
                <a:solidFill>
                  <a:schemeClr val="tx1">
                    <a:lumMod val="95000"/>
                  </a:schemeClr>
                </a:solidFill>
                <a:sym typeface="Wingdings 2"/>
              </a:rPr>
              <a:t></a:t>
            </a:r>
            <a:endParaRPr lang="en-US" b="1" dirty="0">
              <a:solidFill>
                <a:schemeClr val="tx1">
                  <a:lumMod val="95000"/>
                </a:schemeClr>
              </a:solidFill>
            </a:endParaRPr>
          </a:p>
        </p:txBody>
      </p:sp>
      <p:sp>
        <p:nvSpPr>
          <p:cNvPr id="6" name="Rounded Rectangular Callout 5"/>
          <p:cNvSpPr/>
          <p:nvPr/>
        </p:nvSpPr>
        <p:spPr>
          <a:xfrm>
            <a:off x="3200400" y="1295400"/>
            <a:ext cx="5257800" cy="990600"/>
          </a:xfrm>
          <a:prstGeom prst="wedgeRoundRectCallout">
            <a:avLst>
              <a:gd name="adj1" fmla="val -21615"/>
              <a:gd name="adj2" fmla="val 99578"/>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accent5"/>
          </a:lnRef>
          <a:fillRef idx="1">
            <a:schemeClr val="lt1"/>
          </a:fillRef>
          <a:effectRef idx="0">
            <a:schemeClr val="accent5"/>
          </a:effectRef>
          <a:fontRef idx="minor">
            <a:schemeClr val="dk1"/>
          </a:fontRef>
        </p:style>
        <p:txBody>
          <a:bodyPr rtlCol="0" anchor="ctr"/>
          <a:lstStyle/>
          <a:p>
            <a:pPr algn="ctr"/>
            <a:endParaRPr lang="fa-IR" b="1" dirty="0" smtClean="0">
              <a:solidFill>
                <a:schemeClr val="tx1"/>
              </a:solidFill>
              <a:cs typeface="B Nazanin" pitchFamily="2" charset="-78"/>
            </a:endParaRPr>
          </a:p>
          <a:p>
            <a:pPr algn="ctr" rtl="1"/>
            <a:r>
              <a:rPr lang="fa-IR" b="1" dirty="0" smtClean="0">
                <a:solidFill>
                  <a:schemeClr val="tx1"/>
                </a:solidFill>
                <a:cs typeface="B Nazanin" pitchFamily="2" charset="-78"/>
              </a:rPr>
              <a:t> </a:t>
            </a:r>
            <a:r>
              <a:rPr lang="fa-IR" sz="2000" b="1" dirty="0" smtClean="0">
                <a:solidFill>
                  <a:schemeClr val="bg1"/>
                </a:solidFill>
                <a:cs typeface="B Nazanin" pitchFamily="2" charset="-78"/>
              </a:rPr>
              <a:t>اطلاعات مربوط به نام و نام خانوادگی و رمز عبور انتخابی خود را در فیلد های مربوطه وارد کنید</a:t>
            </a:r>
            <a:endParaRPr lang="fa-IR" b="1" dirty="0" smtClean="0">
              <a:solidFill>
                <a:schemeClr val="bg1"/>
              </a:solidFill>
              <a:cs typeface="B Nazanin" pitchFamily="2" charset="-78"/>
            </a:endParaRPr>
          </a:p>
          <a:p>
            <a:pPr algn="ctr"/>
            <a:endParaRPr lang="en-US" b="1" dirty="0">
              <a:solidFill>
                <a:schemeClr val="tx1"/>
              </a:solidFill>
            </a:endParaRPr>
          </a:p>
        </p:txBody>
      </p:sp>
      <p:sp>
        <p:nvSpPr>
          <p:cNvPr id="10" name="Rectangle 9"/>
          <p:cNvSpPr/>
          <p:nvPr/>
        </p:nvSpPr>
        <p:spPr>
          <a:xfrm>
            <a:off x="2286000" y="2895600"/>
            <a:ext cx="2209800" cy="369332"/>
          </a:xfrm>
          <a:prstGeom prst="rect">
            <a:avLst/>
          </a:prstGeom>
          <a:noFill/>
          <a:ln>
            <a:noFill/>
          </a:ln>
        </p:spPr>
        <p:txBody>
          <a:bodyPr wrap="square">
            <a:spAutoFit/>
          </a:bodyPr>
          <a:lstStyle/>
          <a:p>
            <a:r>
              <a:rPr lang="en-US" b="1" dirty="0" err="1" smtClean="0">
                <a:solidFill>
                  <a:schemeClr val="tx1">
                    <a:lumMod val="95000"/>
                  </a:schemeClr>
                </a:solidFill>
              </a:rPr>
              <a:t>Fatemeh</a:t>
            </a:r>
            <a:endParaRPr lang="en-US" b="1" dirty="0">
              <a:solidFill>
                <a:schemeClr val="tx1">
                  <a:lumMod val="9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par>
                          <p:cTn id="8" fill="hold">
                            <p:stCondLst>
                              <p:cond delay="1000"/>
                            </p:stCondLst>
                            <p:childTnLst>
                              <p:par>
                                <p:cTn id="9" presetID="20" presetClass="emph" presetSubtype="0" fill="hold" grpId="0" nodeType="afterEffect">
                                  <p:stCondLst>
                                    <p:cond delay="0"/>
                                  </p:stCondLst>
                                  <p:iterate type="lt">
                                    <p:tmPct val="10000"/>
                                  </p:iterate>
                                  <p:childTnLst>
                                    <p:set>
                                      <p:cBhvr override="childStyle">
                                        <p:cTn id="10" dur="500" autoRev="1" fill="hold"/>
                                        <p:tgtEl>
                                          <p:spTgt spid="10"/>
                                        </p:tgtEl>
                                        <p:attrNameLst>
                                          <p:attrName>style.color</p:attrName>
                                        </p:attrNameLst>
                                      </p:cBhvr>
                                      <p:to>
                                        <p:clrVal>
                                          <a:schemeClr val="bg1"/>
                                        </p:clrVal>
                                      </p:to>
                                    </p:set>
                                    <p:set>
                                      <p:cBhvr>
                                        <p:cTn id="11" dur="500" autoRev="1" fill="hold"/>
                                        <p:tgtEl>
                                          <p:spTgt spid="10"/>
                                        </p:tgtEl>
                                        <p:attrNameLst>
                                          <p:attrName>fillcolor</p:attrName>
                                        </p:attrNameLst>
                                      </p:cBhvr>
                                      <p:to>
                                        <p:clrVal>
                                          <a:schemeClr val="bg1"/>
                                        </p:clrVal>
                                      </p:to>
                                    </p:set>
                                    <p:set>
                                      <p:cBhvr>
                                        <p:cTn id="12" dur="500" autoRev="1" fill="hold"/>
                                        <p:tgtEl>
                                          <p:spTgt spid="10"/>
                                        </p:tgtEl>
                                        <p:attrNameLst>
                                          <p:attrName>fill.type</p:attrName>
                                        </p:attrNameLst>
                                      </p:cBhvr>
                                      <p:to>
                                        <p:strVal val="solid"/>
                                      </p:to>
                                    </p:set>
                                  </p:childTnLst>
                                </p:cTn>
                              </p:par>
                            </p:childTnLst>
                          </p:cTn>
                        </p:par>
                        <p:par>
                          <p:cTn id="13" fill="hold">
                            <p:stCondLst>
                              <p:cond delay="2600"/>
                            </p:stCondLst>
                            <p:childTnLst>
                              <p:par>
                                <p:cTn id="14" presetID="20" presetClass="emph" presetSubtype="0" fill="hold" grpId="0" nodeType="afterEffect">
                                  <p:stCondLst>
                                    <p:cond delay="0"/>
                                  </p:stCondLst>
                                  <p:iterate type="lt">
                                    <p:tmPct val="10000"/>
                                  </p:iterate>
                                  <p:childTnLst>
                                    <p:set>
                                      <p:cBhvr override="childStyle">
                                        <p:cTn id="15" dur="500" autoRev="1" fill="hold"/>
                                        <p:tgtEl>
                                          <p:spTgt spid="11"/>
                                        </p:tgtEl>
                                        <p:attrNameLst>
                                          <p:attrName>style.color</p:attrName>
                                        </p:attrNameLst>
                                      </p:cBhvr>
                                      <p:to>
                                        <p:clrVal>
                                          <a:schemeClr val="bg1"/>
                                        </p:clrVal>
                                      </p:to>
                                    </p:set>
                                    <p:set>
                                      <p:cBhvr>
                                        <p:cTn id="16" dur="500" autoRev="1" fill="hold"/>
                                        <p:tgtEl>
                                          <p:spTgt spid="11"/>
                                        </p:tgtEl>
                                        <p:attrNameLst>
                                          <p:attrName>fillcolor</p:attrName>
                                        </p:attrNameLst>
                                      </p:cBhvr>
                                      <p:to>
                                        <p:clrVal>
                                          <a:schemeClr val="bg1"/>
                                        </p:clrVal>
                                      </p:to>
                                    </p:set>
                                    <p:set>
                                      <p:cBhvr>
                                        <p:cTn id="17" dur="500" autoRev="1" fill="hold"/>
                                        <p:tgtEl>
                                          <p:spTgt spid="11"/>
                                        </p:tgtEl>
                                        <p:attrNameLst>
                                          <p:attrName>fill.type</p:attrName>
                                        </p:attrNameLst>
                                      </p:cBhvr>
                                      <p:to>
                                        <p:strVal val="solid"/>
                                      </p:to>
                                    </p:set>
                                  </p:childTnLst>
                                </p:cTn>
                              </p:par>
                            </p:childTnLst>
                          </p:cTn>
                        </p:par>
                        <p:par>
                          <p:cTn id="18" fill="hold">
                            <p:stCondLst>
                              <p:cond delay="4300"/>
                            </p:stCondLst>
                            <p:childTnLst>
                              <p:par>
                                <p:cTn id="19" presetID="20" presetClass="emph" presetSubtype="0" fill="hold" grpId="0" nodeType="afterEffect">
                                  <p:stCondLst>
                                    <p:cond delay="0"/>
                                  </p:stCondLst>
                                  <p:iterate type="lt">
                                    <p:tmPct val="10000"/>
                                  </p:iterate>
                                  <p:childTnLst>
                                    <p:set>
                                      <p:cBhvr override="childStyle">
                                        <p:cTn id="20" dur="500" autoRev="1" fill="hold"/>
                                        <p:tgtEl>
                                          <p:spTgt spid="12"/>
                                        </p:tgtEl>
                                        <p:attrNameLst>
                                          <p:attrName>style.color</p:attrName>
                                        </p:attrNameLst>
                                      </p:cBhvr>
                                      <p:to>
                                        <p:clrVal>
                                          <a:schemeClr val="bg1"/>
                                        </p:clrVal>
                                      </p:to>
                                    </p:set>
                                    <p:set>
                                      <p:cBhvr>
                                        <p:cTn id="21" dur="500" autoRev="1" fill="hold"/>
                                        <p:tgtEl>
                                          <p:spTgt spid="12"/>
                                        </p:tgtEl>
                                        <p:attrNameLst>
                                          <p:attrName>fillcolor</p:attrName>
                                        </p:attrNameLst>
                                      </p:cBhvr>
                                      <p:to>
                                        <p:clrVal>
                                          <a:schemeClr val="bg1"/>
                                        </p:clrVal>
                                      </p:to>
                                    </p:set>
                                    <p:set>
                                      <p:cBhvr>
                                        <p:cTn id="22" dur="500" autoRev="1" fill="hold"/>
                                        <p:tgtEl>
                                          <p:spTgt spid="12"/>
                                        </p:tgtEl>
                                        <p:attrNameLst>
                                          <p:attrName>fill.type</p:attrName>
                                        </p:attrNameLst>
                                      </p:cBhvr>
                                      <p:to>
                                        <p:strVal val="solid"/>
                                      </p:to>
                                    </p:set>
                                  </p:childTnLst>
                                </p:cTn>
                              </p:par>
                            </p:childTnLst>
                          </p:cTn>
                        </p:par>
                        <p:par>
                          <p:cTn id="23" fill="hold">
                            <p:stCondLst>
                              <p:cond delay="6000"/>
                            </p:stCondLst>
                            <p:childTnLst>
                              <p:par>
                                <p:cTn id="24" presetID="1" presetClass="exit"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hidden"/>
                                      </p:to>
                                    </p:set>
                                  </p:childTnLst>
                                </p:cTn>
                              </p:par>
                            </p:childTnLst>
                          </p:cTn>
                        </p:par>
                        <p:par>
                          <p:cTn id="26" fill="hold">
                            <p:stCondLst>
                              <p:cond delay="6000"/>
                            </p:stCondLst>
                            <p:childTnLst>
                              <p:par>
                                <p:cTn id="27" presetID="47"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7000"/>
                            </p:stCondLst>
                            <p:childTnLst>
                              <p:par>
                                <p:cTn id="33" presetID="17" presetClass="entr" presetSubtype="10" fill="hold" grpId="0" nodeType="afterEffect">
                                  <p:stCondLst>
                                    <p:cond delay="100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6" grpId="0" animBg="1"/>
      <p:bldP spid="6" grpId="1"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312863" y="728663"/>
            <a:ext cx="6516687" cy="5400675"/>
          </a:xfrm>
          <a:prstGeom prst="rect">
            <a:avLst/>
          </a:prstGeom>
          <a:noFill/>
          <a:ln w="9525">
            <a:noFill/>
            <a:miter lim="800000"/>
            <a:headEnd/>
            <a:tailEnd/>
          </a:ln>
          <a:effectLst/>
        </p:spPr>
      </p:pic>
      <p:sp>
        <p:nvSpPr>
          <p:cNvPr id="7" name="Rounded Rectangular Callout 6"/>
          <p:cNvSpPr/>
          <p:nvPr/>
        </p:nvSpPr>
        <p:spPr>
          <a:xfrm>
            <a:off x="3657600" y="3200400"/>
            <a:ext cx="4419600" cy="609600"/>
          </a:xfrm>
          <a:prstGeom prst="wedgeRoundRectCallout">
            <a:avLst>
              <a:gd name="adj1" fmla="val -21193"/>
              <a:gd name="adj2" fmla="val 106401"/>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style>
          <a:lnRef idx="2">
            <a:schemeClr val="accent5"/>
          </a:lnRef>
          <a:fillRef idx="1">
            <a:schemeClr val="lt1"/>
          </a:fillRef>
          <a:effectRef idx="0">
            <a:schemeClr val="accent5"/>
          </a:effectRef>
          <a:fontRef idx="minor">
            <a:schemeClr val="dk1"/>
          </a:fontRef>
        </p:style>
        <p:txBody>
          <a:bodyPr rtlCol="0" anchor="ctr"/>
          <a:lstStyle/>
          <a:p>
            <a:pPr algn="ctr"/>
            <a:endParaRPr lang="fa-IR" b="1" dirty="0" smtClean="0">
              <a:solidFill>
                <a:schemeClr val="tx1"/>
              </a:solidFill>
              <a:cs typeface="B Nazanin" pitchFamily="2" charset="-78"/>
            </a:endParaRPr>
          </a:p>
          <a:p>
            <a:pPr algn="ctr" rtl="1"/>
            <a:r>
              <a:rPr lang="fa-IR" b="1" dirty="0" smtClean="0">
                <a:solidFill>
                  <a:schemeClr val="tx1"/>
                </a:solidFill>
                <a:cs typeface="B Nazanin" pitchFamily="2" charset="-78"/>
              </a:rPr>
              <a:t> </a:t>
            </a:r>
            <a:r>
              <a:rPr lang="fa-IR" b="1" dirty="0" smtClean="0">
                <a:solidFill>
                  <a:schemeClr val="bg1"/>
                </a:solidFill>
                <a:cs typeface="B Nazanin" pitchFamily="2" charset="-78"/>
              </a:rPr>
              <a:t>روی گزینه </a:t>
            </a:r>
            <a:r>
              <a:rPr lang="en-US" b="1" dirty="0" smtClean="0">
                <a:solidFill>
                  <a:srgbClr val="FF0000"/>
                </a:solidFill>
                <a:cs typeface="B Nazanin" pitchFamily="2" charset="-78"/>
              </a:rPr>
              <a:t>Continue to </a:t>
            </a:r>
            <a:r>
              <a:rPr lang="en-US" b="1" dirty="0" err="1" smtClean="0">
                <a:solidFill>
                  <a:srgbClr val="FF0000"/>
                </a:solidFill>
                <a:cs typeface="B Nazanin" pitchFamily="2" charset="-78"/>
              </a:rPr>
              <a:t>Mendeley</a:t>
            </a:r>
            <a:r>
              <a:rPr lang="fa-IR" b="1" dirty="0" smtClean="0">
                <a:solidFill>
                  <a:srgbClr val="FF0000"/>
                </a:solidFill>
                <a:cs typeface="B Nazanin" pitchFamily="2" charset="-78"/>
              </a:rPr>
              <a:t> </a:t>
            </a:r>
            <a:r>
              <a:rPr lang="fa-IR" b="1" dirty="0" smtClean="0">
                <a:solidFill>
                  <a:schemeClr val="bg1"/>
                </a:solidFill>
                <a:cs typeface="B Nazanin" pitchFamily="2" charset="-78"/>
              </a:rPr>
              <a:t>کلیک کنید </a:t>
            </a:r>
          </a:p>
          <a:p>
            <a:pPr algn="ctr"/>
            <a:endParaRPr lang="en-US" b="1" dirty="0">
              <a:solidFill>
                <a:schemeClr val="tx1"/>
              </a:solidFill>
            </a:endParaRPr>
          </a:p>
        </p:txBody>
      </p:sp>
      <p:sp>
        <p:nvSpPr>
          <p:cNvPr id="8" name="Rectangle 7"/>
          <p:cNvSpPr/>
          <p:nvPr/>
        </p:nvSpPr>
        <p:spPr>
          <a:xfrm>
            <a:off x="2133600" y="4267200"/>
            <a:ext cx="46482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rId3" action="ppaction://hlinksldjump" highlightClick="1"/>
          </p:cNvPr>
          <p:cNvSpPr/>
          <p:nvPr/>
        </p:nvSpPr>
        <p:spPr>
          <a:xfrm>
            <a:off x="8763000" y="64770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plus(in)">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336675" y="914400"/>
            <a:ext cx="6469063" cy="5029200"/>
          </a:xfrm>
          <a:prstGeom prst="rect">
            <a:avLst/>
          </a:prstGeom>
          <a:noFill/>
          <a:ln w="9525">
            <a:noFill/>
            <a:miter lim="800000"/>
            <a:headEnd/>
            <a:tailEnd/>
          </a:ln>
          <a:effectLst/>
        </p:spPr>
      </p:pic>
      <p:sp>
        <p:nvSpPr>
          <p:cNvPr id="5" name="Rounded Rectangular Callout 4"/>
          <p:cNvSpPr/>
          <p:nvPr/>
        </p:nvSpPr>
        <p:spPr>
          <a:xfrm>
            <a:off x="3886200" y="1600200"/>
            <a:ext cx="4038600" cy="838200"/>
          </a:xfrm>
          <a:prstGeom prst="wedgeRoundRectCallout">
            <a:avLst>
              <a:gd name="adj1" fmla="val -21193"/>
              <a:gd name="adj2" fmla="val 106401"/>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style>
          <a:lnRef idx="2">
            <a:schemeClr val="accent5"/>
          </a:lnRef>
          <a:fillRef idx="1">
            <a:schemeClr val="lt1"/>
          </a:fillRef>
          <a:effectRef idx="0">
            <a:schemeClr val="accent5"/>
          </a:effectRef>
          <a:fontRef idx="minor">
            <a:schemeClr val="dk1"/>
          </a:fontRef>
        </p:style>
        <p:txBody>
          <a:bodyPr rtlCol="0" anchor="ctr"/>
          <a:lstStyle/>
          <a:p>
            <a:pPr algn="ctr"/>
            <a:endParaRPr lang="fa-IR" b="1" dirty="0" smtClean="0">
              <a:solidFill>
                <a:schemeClr val="tx1"/>
              </a:solidFill>
              <a:cs typeface="B Nazanin" pitchFamily="2" charset="-78"/>
            </a:endParaRPr>
          </a:p>
          <a:p>
            <a:pPr algn="ctr" rtl="1"/>
            <a:r>
              <a:rPr lang="fa-IR" b="1" dirty="0" smtClean="0">
                <a:solidFill>
                  <a:schemeClr val="bg1"/>
                </a:solidFill>
                <a:cs typeface="B Nazanin" pitchFamily="2" charset="-78"/>
              </a:rPr>
              <a:t> از فیلدهای مشخص شده ، گزینه مورد نظر خود را انتخاب کنید .</a:t>
            </a:r>
          </a:p>
          <a:p>
            <a:pPr algn="ctr"/>
            <a:endParaRPr lang="en-US" b="1" dirty="0">
              <a:solidFill>
                <a:schemeClr val="tx1"/>
              </a:solidFill>
            </a:endParaRPr>
          </a:p>
        </p:txBody>
      </p:sp>
      <p:sp>
        <p:nvSpPr>
          <p:cNvPr id="6" name="Rectangle 5"/>
          <p:cNvSpPr/>
          <p:nvPr/>
        </p:nvSpPr>
        <p:spPr>
          <a:xfrm>
            <a:off x="2133600" y="4419600"/>
            <a:ext cx="47244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248400" y="2667000"/>
            <a:ext cx="7620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48400" y="3276600"/>
            <a:ext cx="7620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p:cNvSpPr/>
          <p:nvPr/>
        </p:nvSpPr>
        <p:spPr>
          <a:xfrm>
            <a:off x="4038600" y="3048000"/>
            <a:ext cx="4267200" cy="838200"/>
          </a:xfrm>
          <a:prstGeom prst="wedgeRoundRectCallout">
            <a:avLst>
              <a:gd name="adj1" fmla="val -21193"/>
              <a:gd name="adj2" fmla="val 106401"/>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style>
          <a:lnRef idx="2">
            <a:schemeClr val="accent5"/>
          </a:lnRef>
          <a:fillRef idx="1">
            <a:schemeClr val="lt1"/>
          </a:fillRef>
          <a:effectRef idx="0">
            <a:schemeClr val="accent5"/>
          </a:effectRef>
          <a:fontRef idx="minor">
            <a:schemeClr val="dk1"/>
          </a:fontRef>
        </p:style>
        <p:txBody>
          <a:bodyPr rtlCol="0" anchor="ctr"/>
          <a:lstStyle/>
          <a:p>
            <a:pPr algn="ctr"/>
            <a:endParaRPr lang="fa-IR" b="1" dirty="0" smtClean="0">
              <a:solidFill>
                <a:schemeClr val="tx1"/>
              </a:solidFill>
              <a:cs typeface="B Nazanin" pitchFamily="2" charset="-78"/>
            </a:endParaRPr>
          </a:p>
          <a:p>
            <a:pPr algn="ctr" rtl="1"/>
            <a:r>
              <a:rPr lang="fa-IR" b="1" dirty="0" smtClean="0">
                <a:solidFill>
                  <a:schemeClr val="bg1"/>
                </a:solidFill>
                <a:cs typeface="B Nazanin" pitchFamily="2" charset="-78"/>
              </a:rPr>
              <a:t>به منظور تکمیل ثبت نام بر روی </a:t>
            </a:r>
            <a:r>
              <a:rPr lang="en-US" b="1" dirty="0" smtClean="0">
                <a:solidFill>
                  <a:srgbClr val="FF0000"/>
                </a:solidFill>
                <a:cs typeface="B Nazanin" pitchFamily="2" charset="-78"/>
              </a:rPr>
              <a:t>Continue to </a:t>
            </a:r>
            <a:r>
              <a:rPr lang="en-US" b="1" dirty="0" err="1" smtClean="0">
                <a:solidFill>
                  <a:srgbClr val="FF0000"/>
                </a:solidFill>
                <a:cs typeface="B Nazanin" pitchFamily="2" charset="-78"/>
              </a:rPr>
              <a:t>Mendeley</a:t>
            </a:r>
            <a:r>
              <a:rPr lang="en-US" b="1" dirty="0" smtClean="0">
                <a:solidFill>
                  <a:srgbClr val="FF0000"/>
                </a:solidFill>
                <a:cs typeface="B Nazanin" pitchFamily="2" charset="-78"/>
              </a:rPr>
              <a:t>  </a:t>
            </a:r>
            <a:r>
              <a:rPr lang="fa-IR" b="1" dirty="0" smtClean="0">
                <a:solidFill>
                  <a:schemeClr val="bg1"/>
                </a:solidFill>
                <a:cs typeface="B Nazanin" pitchFamily="2" charset="-78"/>
              </a:rPr>
              <a:t>کلیک کنید </a:t>
            </a:r>
            <a:r>
              <a:rPr lang="fa-IR" dirty="0" smtClean="0">
                <a:solidFill>
                  <a:schemeClr val="tx1"/>
                </a:solidFill>
              </a:rPr>
              <a:t>.</a:t>
            </a:r>
            <a:endParaRPr lang="en-US" dirty="0" smtClean="0">
              <a:solidFill>
                <a:schemeClr val="tx1"/>
              </a:solidFill>
            </a:endParaRPr>
          </a:p>
          <a:p>
            <a:pPr algn="ctr"/>
            <a:endParaRPr lang="en-US" b="1" dirty="0">
              <a:solidFill>
                <a:schemeClr val="tx1"/>
              </a:solidFill>
            </a:endParaRPr>
          </a:p>
        </p:txBody>
      </p:sp>
      <p:sp>
        <p:nvSpPr>
          <p:cNvPr id="10" name="Action Button: Home 9">
            <a:hlinkClick r:id="rId3" action="ppaction://hlinksldjump" highlightClick="1"/>
          </p:cNvPr>
          <p:cNvSpPr/>
          <p:nvPr/>
        </p:nvSpPr>
        <p:spPr>
          <a:xfrm>
            <a:off x="8763000" y="64770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1000"/>
                                        <p:tgtEl>
                                          <p:spTgt spid="5"/>
                                        </p:tgtEl>
                                      </p:cBhvr>
                                    </p:animEffect>
                                    <p:set>
                                      <p:cBhvr>
                                        <p:cTn id="23" dur="1" fill="hold">
                                          <p:stCondLst>
                                            <p:cond delay="999"/>
                                          </p:stCondLst>
                                        </p:cTn>
                                        <p:tgtEl>
                                          <p:spTgt spid="5"/>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1000"/>
                                        <p:tgtEl>
                                          <p:spTgt spid="7"/>
                                        </p:tgtEl>
                                      </p:cBhvr>
                                    </p:animEffect>
                                    <p:set>
                                      <p:cBhvr>
                                        <p:cTn id="26" dur="1" fill="hold">
                                          <p:stCondLst>
                                            <p:cond delay="999"/>
                                          </p:stCondLst>
                                        </p:cTn>
                                        <p:tgtEl>
                                          <p:spTgt spid="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1000"/>
                                        <p:tgtEl>
                                          <p:spTgt spid="8"/>
                                        </p:tgtEl>
                                      </p:cBhvr>
                                    </p:animEffect>
                                    <p:set>
                                      <p:cBhvr>
                                        <p:cTn id="29" dur="1" fill="hold">
                                          <p:stCondLst>
                                            <p:cond delay="999"/>
                                          </p:stCondLst>
                                        </p:cTn>
                                        <p:tgtEl>
                                          <p:spTgt spid="8"/>
                                        </p:tgtEl>
                                        <p:attrNameLst>
                                          <p:attrName>style.visibility</p:attrName>
                                        </p:attrNameLst>
                                      </p:cBhvr>
                                      <p:to>
                                        <p:strVal val="hidden"/>
                                      </p:to>
                                    </p:set>
                                  </p:childTnLst>
                                </p:cTn>
                              </p:par>
                            </p:childTnLst>
                          </p:cTn>
                        </p:par>
                        <p:par>
                          <p:cTn id="30" fill="hold">
                            <p:stCondLst>
                              <p:cond delay="1000"/>
                            </p:stCondLst>
                            <p:childTnLst>
                              <p:par>
                                <p:cTn id="31" presetID="10" presetClass="entr" presetSubtype="0" fill="hold" grpId="0" nodeType="afterEffect">
                                  <p:stCondLst>
                                    <p:cond delay="10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par>
                          <p:cTn id="34" fill="hold">
                            <p:stCondLst>
                              <p:cond delay="3000"/>
                            </p:stCondLst>
                            <p:childTnLst>
                              <p:par>
                                <p:cTn id="35" presetID="17" presetClass="entr" presetSubtype="10" fill="hold" grpId="0" nodeType="afterEffect">
                                  <p:stCondLst>
                                    <p:cond delay="100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7" grpId="1" animBg="1"/>
      <p:bldP spid="8" grpId="0" animBg="1"/>
      <p:bldP spid="8" grpId="1"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0"/>
            <a:ext cx="9143999" cy="6857999"/>
          </a:xfrm>
          <a:prstGeom prst="rect">
            <a:avLst/>
          </a:prstGeom>
          <a:noFill/>
          <a:ln w="9525">
            <a:noFill/>
            <a:miter lim="800000"/>
            <a:headEnd/>
            <a:tailEnd/>
          </a:ln>
          <a:effectLst/>
        </p:spPr>
      </p:pic>
      <p:sp>
        <p:nvSpPr>
          <p:cNvPr id="5" name="Rounded Rectangular Callout 4"/>
          <p:cNvSpPr/>
          <p:nvPr/>
        </p:nvSpPr>
        <p:spPr>
          <a:xfrm>
            <a:off x="4114800" y="2057400"/>
            <a:ext cx="3048000" cy="914400"/>
          </a:xfrm>
          <a:prstGeom prst="wedgeRoundRectCallout">
            <a:avLst>
              <a:gd name="adj1" fmla="val -14821"/>
              <a:gd name="adj2" fmla="val 51817"/>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rtl="1"/>
            <a:r>
              <a:rPr lang="fa-IR" b="1" dirty="0" smtClean="0">
                <a:solidFill>
                  <a:schemeClr val="bg1"/>
                </a:solidFill>
                <a:cs typeface="B Nazanin" pitchFamily="2" charset="-78"/>
              </a:rPr>
              <a:t>پس از ثبت نام وارد کتابخانه تحت وب</a:t>
            </a:r>
            <a:r>
              <a:rPr lang="en-US" b="1" dirty="0" smtClean="0">
                <a:solidFill>
                  <a:schemeClr val="bg1"/>
                </a:solidFill>
                <a:cs typeface="B Nazanin" pitchFamily="2" charset="-78"/>
              </a:rPr>
              <a:t> </a:t>
            </a:r>
            <a:r>
              <a:rPr lang="fa-IR" b="1" dirty="0" smtClean="0">
                <a:solidFill>
                  <a:schemeClr val="bg1"/>
                </a:solidFill>
                <a:cs typeface="B Nazanin" pitchFamily="2" charset="-78"/>
              </a:rPr>
              <a:t>خود می شوید .</a:t>
            </a:r>
          </a:p>
        </p:txBody>
      </p:sp>
      <p:sp>
        <p:nvSpPr>
          <p:cNvPr id="9" name="Rounded Rectangular Callout 8"/>
          <p:cNvSpPr/>
          <p:nvPr/>
        </p:nvSpPr>
        <p:spPr>
          <a:xfrm>
            <a:off x="381000" y="4038600"/>
            <a:ext cx="4191000" cy="914400"/>
          </a:xfrm>
          <a:prstGeom prst="wedgeRoundRectCallout">
            <a:avLst>
              <a:gd name="adj1" fmla="val 27166"/>
              <a:gd name="adj2" fmla="val -10167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rtl="1"/>
            <a:r>
              <a:rPr lang="fa-IR" b="1" dirty="0" smtClean="0">
                <a:solidFill>
                  <a:schemeClr val="bg1"/>
                </a:solidFill>
                <a:cs typeface="B Nazanin" pitchFamily="2" charset="-78"/>
              </a:rPr>
              <a:t>بر روی گزینه</a:t>
            </a:r>
            <a:r>
              <a:rPr lang="en-US" b="1" dirty="0" smtClean="0">
                <a:solidFill>
                  <a:schemeClr val="bg1"/>
                </a:solidFill>
                <a:cs typeface="B Nazanin" pitchFamily="2" charset="-78"/>
              </a:rPr>
              <a:t> </a:t>
            </a:r>
            <a:r>
              <a:rPr lang="en-US" b="1" dirty="0" smtClean="0">
                <a:solidFill>
                  <a:srgbClr val="FF0000"/>
                </a:solidFill>
                <a:cs typeface="B Nazanin" pitchFamily="2" charset="-78"/>
              </a:rPr>
              <a:t>Desktop App </a:t>
            </a:r>
            <a:r>
              <a:rPr lang="fa-IR" b="1" dirty="0" smtClean="0">
                <a:solidFill>
                  <a:srgbClr val="FF0000"/>
                </a:solidFill>
                <a:cs typeface="B Nazanin" pitchFamily="2" charset="-78"/>
              </a:rPr>
              <a:t> </a:t>
            </a:r>
            <a:r>
              <a:rPr lang="en-US" b="1" dirty="0" smtClean="0">
                <a:solidFill>
                  <a:srgbClr val="FF0000"/>
                </a:solidFill>
                <a:cs typeface="B Nazanin" pitchFamily="2" charset="-78"/>
              </a:rPr>
              <a:t>Download</a:t>
            </a:r>
            <a:r>
              <a:rPr lang="fa-IR" b="1" dirty="0" smtClean="0">
                <a:solidFill>
                  <a:schemeClr val="bg1"/>
                </a:solidFill>
                <a:cs typeface="B Nazanin" pitchFamily="2" charset="-78"/>
              </a:rPr>
              <a:t> کلیک کنید</a:t>
            </a:r>
          </a:p>
        </p:txBody>
      </p:sp>
      <p:sp>
        <p:nvSpPr>
          <p:cNvPr id="10" name="Rectangle 9"/>
          <p:cNvSpPr/>
          <p:nvPr/>
        </p:nvSpPr>
        <p:spPr>
          <a:xfrm>
            <a:off x="3124200" y="2743200"/>
            <a:ext cx="19812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rId3" action="ppaction://hlinksldjump" highlightClick="1"/>
          </p:cNvPr>
          <p:cNvSpPr/>
          <p:nvPr/>
        </p:nvSpPr>
        <p:spPr>
          <a:xfrm>
            <a:off x="8763000" y="64770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2000"/>
                                        <p:tgtEl>
                                          <p:spTgt spid="5"/>
                                        </p:tgtEl>
                                      </p:cBhvr>
                                    </p:animEffect>
                                    <p:set>
                                      <p:cBhvr>
                                        <p:cTn id="14" dur="1" fill="hold">
                                          <p:stCondLst>
                                            <p:cond delay="1999"/>
                                          </p:stCondLst>
                                        </p:cTn>
                                        <p:tgtEl>
                                          <p:spTgt spid="5"/>
                                        </p:tgtEl>
                                        <p:attrNameLst>
                                          <p:attrName>style.visibility</p:attrName>
                                        </p:attrNameLst>
                                      </p:cBhvr>
                                      <p:to>
                                        <p:strVal val="hidden"/>
                                      </p:to>
                                    </p:set>
                                  </p:childTnLst>
                                </p:cTn>
                              </p:par>
                              <p:par>
                                <p:cTn id="15" presetID="23" presetClass="entr" presetSubtype="16" fill="hold" grpId="2"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23" presetClass="entr" presetSubtype="16" fill="hold" grpId="1"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2" animBg="1"/>
      <p:bldP spid="1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762000"/>
            <a:ext cx="9144000" cy="5400675"/>
          </a:xfrm>
          <a:prstGeom prst="rect">
            <a:avLst/>
          </a:prstGeom>
          <a:noFill/>
          <a:ln w="9525">
            <a:noFill/>
            <a:miter lim="800000"/>
            <a:headEnd/>
            <a:tailEnd/>
          </a:ln>
          <a:effectLst/>
        </p:spPr>
      </p:pic>
      <p:sp>
        <p:nvSpPr>
          <p:cNvPr id="5" name="Rounded Rectangular Callout 4"/>
          <p:cNvSpPr/>
          <p:nvPr/>
        </p:nvSpPr>
        <p:spPr>
          <a:xfrm>
            <a:off x="3886200" y="1905000"/>
            <a:ext cx="3429000" cy="533400"/>
          </a:xfrm>
          <a:prstGeom prst="wedgeRoundRectCallout">
            <a:avLst>
              <a:gd name="adj1" fmla="val -21193"/>
              <a:gd name="adj2" fmla="val 106401"/>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style>
          <a:lnRef idx="2">
            <a:schemeClr val="accent5"/>
          </a:lnRef>
          <a:fillRef idx="1">
            <a:schemeClr val="lt1"/>
          </a:fillRef>
          <a:effectRef idx="0">
            <a:schemeClr val="accent5"/>
          </a:effectRef>
          <a:fontRef idx="minor">
            <a:schemeClr val="dk1"/>
          </a:fontRef>
        </p:style>
        <p:txBody>
          <a:bodyPr rtlCol="0" anchor="ctr"/>
          <a:lstStyle/>
          <a:p>
            <a:pPr algn="ctr"/>
            <a:endParaRPr lang="fa-IR" b="1" dirty="0" smtClean="0">
              <a:solidFill>
                <a:schemeClr val="tx1"/>
              </a:solidFill>
              <a:cs typeface="B Nazanin" pitchFamily="2" charset="-78"/>
            </a:endParaRPr>
          </a:p>
          <a:p>
            <a:pPr algn="ctr" rtl="1"/>
            <a:r>
              <a:rPr lang="fa-IR" b="1" dirty="0" smtClean="0">
                <a:solidFill>
                  <a:schemeClr val="bg1"/>
                </a:solidFill>
                <a:cs typeface="B Nazanin" pitchFamily="2" charset="-78"/>
              </a:rPr>
              <a:t>بر روی گزینه </a:t>
            </a:r>
            <a:r>
              <a:rPr lang="en-US" b="1" dirty="0" smtClean="0">
                <a:solidFill>
                  <a:srgbClr val="FF0000"/>
                </a:solidFill>
                <a:cs typeface="B Nazanin" pitchFamily="2" charset="-78"/>
              </a:rPr>
              <a:t>Save</a:t>
            </a:r>
            <a:r>
              <a:rPr lang="en-US" b="1" dirty="0" smtClean="0">
                <a:solidFill>
                  <a:schemeClr val="bg1"/>
                </a:solidFill>
                <a:cs typeface="B Nazanin" pitchFamily="2" charset="-78"/>
              </a:rPr>
              <a:t> </a:t>
            </a:r>
            <a:r>
              <a:rPr lang="en-US" b="1" dirty="0" smtClean="0">
                <a:solidFill>
                  <a:srgbClr val="FF0000"/>
                </a:solidFill>
                <a:cs typeface="B Nazanin" pitchFamily="2" charset="-78"/>
              </a:rPr>
              <a:t>File</a:t>
            </a:r>
            <a:r>
              <a:rPr lang="en-US" b="1" dirty="0" smtClean="0">
                <a:solidFill>
                  <a:schemeClr val="bg1"/>
                </a:solidFill>
                <a:cs typeface="B Nazanin" pitchFamily="2" charset="-78"/>
              </a:rPr>
              <a:t> </a:t>
            </a:r>
            <a:r>
              <a:rPr lang="fa-IR" b="1" dirty="0" smtClean="0">
                <a:solidFill>
                  <a:schemeClr val="bg1"/>
                </a:solidFill>
                <a:cs typeface="B Nazanin" pitchFamily="2" charset="-78"/>
              </a:rPr>
              <a:t> کلیک کنید</a:t>
            </a:r>
          </a:p>
          <a:p>
            <a:pPr algn="ctr"/>
            <a:endParaRPr lang="en-US" b="1" dirty="0">
              <a:solidFill>
                <a:schemeClr val="tx1"/>
              </a:solidFill>
            </a:endParaRPr>
          </a:p>
        </p:txBody>
      </p:sp>
      <p:sp>
        <p:nvSpPr>
          <p:cNvPr id="6" name="Rectangle 5"/>
          <p:cNvSpPr/>
          <p:nvPr/>
        </p:nvSpPr>
        <p:spPr>
          <a:xfrm>
            <a:off x="4419600" y="2819400"/>
            <a:ext cx="8382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3" action="ppaction://hlinksldjump" highlightClick="1"/>
          </p:cNvPr>
          <p:cNvSpPr/>
          <p:nvPr/>
        </p:nvSpPr>
        <p:spPr>
          <a:xfrm>
            <a:off x="8763000" y="64770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Effect transition="in" filter="fade">
                                      <p:cBhvr>
                                        <p:cTn id="9" dur="1000"/>
                                        <p:tgtEl>
                                          <p:spTgt spid="7170"/>
                                        </p:tgtEl>
                                      </p:cBhvr>
                                    </p:animEffect>
                                  </p:childTnLst>
                                </p:cTn>
                              </p:par>
                            </p:childTnLst>
                          </p:cTn>
                        </p:par>
                        <p:par>
                          <p:cTn id="10" fill="hold">
                            <p:stCondLst>
                              <p:cond delay="1000"/>
                            </p:stCondLst>
                            <p:childTnLst>
                              <p:par>
                                <p:cTn id="11" presetID="53" presetClass="entr" presetSubtype="0"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2500"/>
                            </p:stCondLst>
                            <p:childTnLst>
                              <p:par>
                                <p:cTn id="17" presetID="17" presetClass="entr" presetSubtype="10"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Rounded Rectangular Callout 4"/>
          <p:cNvSpPr/>
          <p:nvPr/>
        </p:nvSpPr>
        <p:spPr>
          <a:xfrm>
            <a:off x="2057400" y="1828800"/>
            <a:ext cx="3429000" cy="533400"/>
          </a:xfrm>
          <a:prstGeom prst="wedgeRoundRectCallout">
            <a:avLst>
              <a:gd name="adj1" fmla="val -61392"/>
              <a:gd name="adj2" fmla="val -172490"/>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style>
          <a:lnRef idx="2">
            <a:schemeClr val="accent5"/>
          </a:lnRef>
          <a:fillRef idx="1">
            <a:schemeClr val="lt1"/>
          </a:fillRef>
          <a:effectRef idx="0">
            <a:schemeClr val="accent5"/>
          </a:effectRef>
          <a:fontRef idx="minor">
            <a:schemeClr val="dk1"/>
          </a:fontRef>
        </p:style>
        <p:txBody>
          <a:bodyPr rtlCol="0" anchor="ctr"/>
          <a:lstStyle/>
          <a:p>
            <a:pPr algn="ctr"/>
            <a:endParaRPr lang="fa-IR" b="1" dirty="0" smtClean="0">
              <a:solidFill>
                <a:schemeClr val="tx1"/>
              </a:solidFill>
              <a:cs typeface="B Nazanin" pitchFamily="2" charset="-78"/>
            </a:endParaRPr>
          </a:p>
          <a:p>
            <a:pPr algn="ctr" rtl="1"/>
            <a:r>
              <a:rPr lang="fa-IR" b="1" dirty="0" smtClean="0">
                <a:solidFill>
                  <a:schemeClr val="bg1"/>
                </a:solidFill>
                <a:cs typeface="B Nazanin" pitchFamily="2" charset="-78"/>
              </a:rPr>
              <a:t>برنامه دانلود شده را نصب کنید</a:t>
            </a:r>
          </a:p>
          <a:p>
            <a:pPr algn="ctr"/>
            <a:endParaRPr lang="en-US" b="1" dirty="0">
              <a:solidFill>
                <a:schemeClr val="tx1"/>
              </a:solidFill>
            </a:endParaRPr>
          </a:p>
        </p:txBody>
      </p:sp>
      <p:sp>
        <p:nvSpPr>
          <p:cNvPr id="4" name="Action Button: Home 3">
            <a:hlinkClick r:id="rId3" action="ppaction://hlinksldjump" highlightClick="1"/>
          </p:cNvPr>
          <p:cNvSpPr/>
          <p:nvPr/>
        </p:nvSpPr>
        <p:spPr>
          <a:xfrm>
            <a:off x="8763000" y="64770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39810"/>
          </a:xfrm>
          <a:prstGeom prst="rect">
            <a:avLst/>
          </a:prstGeom>
          <a:noFill/>
          <a:ln w="9525">
            <a:noFill/>
            <a:miter lim="800000"/>
            <a:headEnd/>
            <a:tailEnd/>
          </a:ln>
          <a:effectLst/>
        </p:spPr>
      </p:pic>
      <p:sp>
        <p:nvSpPr>
          <p:cNvPr id="5" name="Rounded Rectangular Callout 4"/>
          <p:cNvSpPr/>
          <p:nvPr/>
        </p:nvSpPr>
        <p:spPr>
          <a:xfrm>
            <a:off x="1828800" y="4343400"/>
            <a:ext cx="3886200" cy="914400"/>
          </a:xfrm>
          <a:prstGeom prst="wedgeRoundRectCallout">
            <a:avLst>
              <a:gd name="adj1" fmla="val -61743"/>
              <a:gd name="adj2" fmla="val -126221"/>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style>
          <a:lnRef idx="2">
            <a:schemeClr val="accent5"/>
          </a:lnRef>
          <a:fillRef idx="1">
            <a:schemeClr val="lt1"/>
          </a:fillRef>
          <a:effectRef idx="0">
            <a:schemeClr val="accent5"/>
          </a:effectRef>
          <a:fontRef idx="minor">
            <a:schemeClr val="dk1"/>
          </a:fontRef>
        </p:style>
        <p:txBody>
          <a:bodyPr rtlCol="0" anchor="ctr"/>
          <a:lstStyle/>
          <a:p>
            <a:pPr algn="ctr"/>
            <a:endParaRPr lang="fa-IR" b="1" dirty="0" smtClean="0">
              <a:solidFill>
                <a:schemeClr val="tx1"/>
              </a:solidFill>
              <a:cs typeface="B Nazanin" pitchFamily="2" charset="-78"/>
            </a:endParaRPr>
          </a:p>
          <a:p>
            <a:pPr algn="ctr" rtl="1"/>
            <a:r>
              <a:rPr lang="fa-IR" b="1" dirty="0" smtClean="0">
                <a:solidFill>
                  <a:schemeClr val="bg1"/>
                </a:solidFill>
                <a:cs typeface="B Nazanin" pitchFamily="2" charset="-78"/>
              </a:rPr>
              <a:t>پس از نصب ، می توانید برنامه را از طریق میانبر ایجاد شده بر روی دسک تاپ ، اجرا کنید</a:t>
            </a:r>
          </a:p>
          <a:p>
            <a:pPr algn="ctr"/>
            <a:endParaRPr lang="en-US" b="1" dirty="0">
              <a:solidFill>
                <a:schemeClr val="tx1"/>
              </a:solidFill>
            </a:endParaRPr>
          </a:p>
        </p:txBody>
      </p:sp>
      <p:sp>
        <p:nvSpPr>
          <p:cNvPr id="4" name="Action Button: Home 3">
            <a:hlinkClick r:id="rId3" action="ppaction://hlinksldjump" highlightClick="1"/>
          </p:cNvPr>
          <p:cNvSpPr/>
          <p:nvPr/>
        </p:nvSpPr>
        <p:spPr>
          <a:xfrm>
            <a:off x="8763000" y="64770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2895600"/>
            <a:ext cx="7772400" cy="2209800"/>
          </a:xfrm>
        </p:spPr>
        <p:txBody>
          <a:bodyPr>
            <a:normAutofit/>
          </a:bodyPr>
          <a:lstStyle/>
          <a:p>
            <a:pPr algn="ctr" rtl="1"/>
            <a:r>
              <a:rPr lang="fa-IR" sz="6000" b="0" dirty="0" smtClean="0">
                <a:solidFill>
                  <a:srgbClr val="FF0000"/>
                </a:solidFill>
                <a:effectLst/>
                <a:latin typeface="IranNastaliq" pitchFamily="18" charset="0"/>
                <a:cs typeface="IranNastaliq" pitchFamily="18" charset="0"/>
              </a:rPr>
              <a:t> کتابخانه شخصی شما و امکانات آن</a:t>
            </a:r>
            <a:r>
              <a:rPr lang="en-US" sz="6000" b="0" dirty="0" smtClean="0">
                <a:solidFill>
                  <a:srgbClr val="FF0000"/>
                </a:solidFill>
                <a:effectLst/>
                <a:latin typeface="IranNastaliq" pitchFamily="18" charset="0"/>
                <a:cs typeface="IranNastaliq" pitchFamily="18" charset="0"/>
              </a:rPr>
              <a:t/>
            </a:r>
            <a:br>
              <a:rPr lang="en-US" sz="6000" b="0" dirty="0" smtClean="0">
                <a:solidFill>
                  <a:srgbClr val="FF0000"/>
                </a:solidFill>
                <a:effectLst/>
                <a:latin typeface="IranNastaliq" pitchFamily="18" charset="0"/>
                <a:cs typeface="IranNastaliq" pitchFamily="18" charset="0"/>
              </a:rPr>
            </a:br>
            <a:endParaRPr lang="en-US" sz="6000" b="0" dirty="0">
              <a:solidFill>
                <a:srgbClr val="FF0000"/>
              </a:solidFill>
              <a:effectLst/>
            </a:endParaRPr>
          </a:p>
        </p:txBody>
      </p:sp>
      <p:sp>
        <p:nvSpPr>
          <p:cNvPr id="3" name="Action Button: Home 2">
            <a:hlinkClick r:id="rId2" action="ppaction://hlinksldjump" highlightClick="1"/>
          </p:cNvPr>
          <p:cNvSpPr/>
          <p:nvPr/>
        </p:nvSpPr>
        <p:spPr>
          <a:xfrm>
            <a:off x="8763000" y="64770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4" name="Picture 8"/>
          <p:cNvPicPr>
            <a:picLocks noChangeAspect="1" noChangeArrowheads="1"/>
          </p:cNvPicPr>
          <p:nvPr/>
        </p:nvPicPr>
        <p:blipFill>
          <a:blip r:embed="rId2"/>
          <a:srcRect/>
          <a:stretch>
            <a:fillRect/>
          </a:stretch>
        </p:blipFill>
        <p:spPr bwMode="auto">
          <a:xfrm>
            <a:off x="0" y="19050"/>
            <a:ext cx="9124950" cy="6838950"/>
          </a:xfrm>
          <a:prstGeom prst="rect">
            <a:avLst/>
          </a:prstGeom>
          <a:noFill/>
          <a:ln w="9525">
            <a:noFill/>
            <a:miter lim="800000"/>
            <a:headEnd/>
            <a:tailEnd/>
          </a:ln>
          <a:effectLst/>
        </p:spPr>
      </p:pic>
      <p:pic>
        <p:nvPicPr>
          <p:cNvPr id="11"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pic>
        <p:nvPicPr>
          <p:cNvPr id="121859" name="Picture 3"/>
          <p:cNvPicPr>
            <a:picLocks noChangeAspect="1" noChangeArrowheads="1"/>
          </p:cNvPicPr>
          <p:nvPr/>
        </p:nvPicPr>
        <p:blipFill>
          <a:blip r:embed="rId4"/>
          <a:srcRect/>
          <a:stretch>
            <a:fillRect/>
          </a:stretch>
        </p:blipFill>
        <p:spPr bwMode="auto">
          <a:xfrm>
            <a:off x="76200" y="381000"/>
            <a:ext cx="2971800" cy="3429000"/>
          </a:xfrm>
          <a:prstGeom prst="rect">
            <a:avLst/>
          </a:prstGeom>
          <a:noFill/>
          <a:ln w="9525">
            <a:noFill/>
            <a:miter lim="800000"/>
            <a:headEnd/>
            <a:tailEnd/>
          </a:ln>
          <a:effectLst/>
        </p:spPr>
      </p:pic>
      <p:pic>
        <p:nvPicPr>
          <p:cNvPr id="121860" name="Picture 4"/>
          <p:cNvPicPr>
            <a:picLocks noChangeAspect="1" noChangeArrowheads="1"/>
          </p:cNvPicPr>
          <p:nvPr/>
        </p:nvPicPr>
        <p:blipFill>
          <a:blip r:embed="rId5"/>
          <a:srcRect/>
          <a:stretch>
            <a:fillRect/>
          </a:stretch>
        </p:blipFill>
        <p:spPr bwMode="auto">
          <a:xfrm>
            <a:off x="381000" y="381000"/>
            <a:ext cx="2743200" cy="3124200"/>
          </a:xfrm>
          <a:prstGeom prst="rect">
            <a:avLst/>
          </a:prstGeom>
          <a:noFill/>
          <a:ln w="9525">
            <a:noFill/>
            <a:miter lim="800000"/>
            <a:headEnd/>
            <a:tailEnd/>
          </a:ln>
          <a:effectLst/>
        </p:spPr>
      </p:pic>
      <p:pic>
        <p:nvPicPr>
          <p:cNvPr id="121861" name="Picture 5"/>
          <p:cNvPicPr>
            <a:picLocks noChangeAspect="1" noChangeArrowheads="1"/>
          </p:cNvPicPr>
          <p:nvPr/>
        </p:nvPicPr>
        <p:blipFill>
          <a:blip r:embed="rId6"/>
          <a:srcRect/>
          <a:stretch>
            <a:fillRect/>
          </a:stretch>
        </p:blipFill>
        <p:spPr bwMode="auto">
          <a:xfrm>
            <a:off x="685800" y="381000"/>
            <a:ext cx="2505075" cy="1695450"/>
          </a:xfrm>
          <a:prstGeom prst="rect">
            <a:avLst/>
          </a:prstGeom>
          <a:noFill/>
          <a:ln w="9525">
            <a:noFill/>
            <a:miter lim="800000"/>
            <a:headEnd/>
            <a:tailEnd/>
          </a:ln>
          <a:effectLst/>
        </p:spPr>
      </p:pic>
      <p:pic>
        <p:nvPicPr>
          <p:cNvPr id="121862" name="Picture 6"/>
          <p:cNvPicPr>
            <a:picLocks noChangeAspect="1" noChangeArrowheads="1"/>
          </p:cNvPicPr>
          <p:nvPr/>
        </p:nvPicPr>
        <p:blipFill>
          <a:blip r:embed="rId7"/>
          <a:srcRect/>
          <a:stretch>
            <a:fillRect/>
          </a:stretch>
        </p:blipFill>
        <p:spPr bwMode="auto">
          <a:xfrm>
            <a:off x="1104900" y="381000"/>
            <a:ext cx="1866900" cy="1562100"/>
          </a:xfrm>
          <a:prstGeom prst="rect">
            <a:avLst/>
          </a:prstGeom>
          <a:noFill/>
          <a:ln w="9525">
            <a:noFill/>
            <a:miter lim="800000"/>
            <a:headEnd/>
            <a:tailEnd/>
          </a:ln>
          <a:effectLst/>
        </p:spPr>
      </p:pic>
      <p:pic>
        <p:nvPicPr>
          <p:cNvPr id="121863" name="Picture 7"/>
          <p:cNvPicPr>
            <a:picLocks noChangeAspect="1" noChangeArrowheads="1"/>
          </p:cNvPicPr>
          <p:nvPr/>
        </p:nvPicPr>
        <p:blipFill>
          <a:blip r:embed="rId8"/>
          <a:srcRect/>
          <a:stretch>
            <a:fillRect/>
          </a:stretch>
        </p:blipFill>
        <p:spPr bwMode="auto">
          <a:xfrm>
            <a:off x="1533525" y="381000"/>
            <a:ext cx="2047875" cy="2476500"/>
          </a:xfrm>
          <a:prstGeom prst="rect">
            <a:avLst/>
          </a:prstGeom>
          <a:noFill/>
          <a:ln w="9525">
            <a:noFill/>
            <a:miter lim="800000"/>
            <a:headEnd/>
            <a:tailEnd/>
          </a:ln>
          <a:effectLst/>
        </p:spPr>
      </p:pic>
      <p:sp>
        <p:nvSpPr>
          <p:cNvPr id="9" name="Title 1"/>
          <p:cNvSpPr>
            <a:spLocks noGrp="1"/>
          </p:cNvSpPr>
          <p:nvPr>
            <p:ph type="title"/>
          </p:nvPr>
        </p:nvSpPr>
        <p:spPr>
          <a:xfrm>
            <a:off x="685800" y="1676400"/>
            <a:ext cx="7772400" cy="2209800"/>
          </a:xfrm>
        </p:spPr>
        <p:txBody>
          <a:bodyPr>
            <a:normAutofit/>
          </a:bodyPr>
          <a:lstStyle/>
          <a:p>
            <a:pPr algn="ctr"/>
            <a:r>
              <a:rPr lang="fa-IR" sz="3600" b="1" dirty="0" smtClean="0">
                <a:solidFill>
                  <a:srgbClr val="FF0000"/>
                </a:solidFill>
                <a:latin typeface="IranNastaliq" pitchFamily="18" charset="0"/>
                <a:cs typeface="IranNastaliq" pitchFamily="18" charset="0"/>
              </a:rPr>
              <a:t>نمای کلی نرم افزار</a:t>
            </a:r>
            <a:endParaRPr lang="en-US" sz="3600" dirty="0">
              <a:solidFill>
                <a:srgbClr val="FF0000"/>
              </a:solidFill>
            </a:endParaRPr>
          </a:p>
        </p:txBody>
      </p:sp>
      <p:sp>
        <p:nvSpPr>
          <p:cNvPr id="10" name="Rounded Rectangular Callout 9"/>
          <p:cNvSpPr/>
          <p:nvPr/>
        </p:nvSpPr>
        <p:spPr>
          <a:xfrm>
            <a:off x="4038600" y="609600"/>
            <a:ext cx="2133600" cy="533400"/>
          </a:xfrm>
          <a:prstGeom prst="wedgeRoundRectCallout">
            <a:avLst>
              <a:gd name="adj1" fmla="val -76387"/>
              <a:gd name="adj2" fmla="val -25160"/>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style>
          <a:lnRef idx="2">
            <a:schemeClr val="accent5"/>
          </a:lnRef>
          <a:fillRef idx="1">
            <a:schemeClr val="lt1"/>
          </a:fillRef>
          <a:effectRef idx="0">
            <a:schemeClr val="accent5"/>
          </a:effectRef>
          <a:fontRef idx="minor">
            <a:schemeClr val="dk1"/>
          </a:fontRef>
        </p:style>
        <p:txBody>
          <a:bodyPr rtlCol="0" anchor="ctr"/>
          <a:lstStyle/>
          <a:p>
            <a:pPr algn="ctr"/>
            <a:endParaRPr lang="fa-IR" b="1" dirty="0" smtClean="0">
              <a:solidFill>
                <a:schemeClr val="tx1"/>
              </a:solidFill>
              <a:cs typeface="B Nazanin" pitchFamily="2" charset="-78"/>
            </a:endParaRPr>
          </a:p>
          <a:p>
            <a:pPr algn="ctr" rtl="1"/>
            <a:r>
              <a:rPr lang="fa-IR" b="1" dirty="0" smtClean="0">
                <a:solidFill>
                  <a:srgbClr val="FF0000"/>
                </a:solidFill>
                <a:cs typeface="B Nazanin" pitchFamily="2" charset="-78"/>
              </a:rPr>
              <a:t>منو ها و آیکون ها</a:t>
            </a:r>
          </a:p>
          <a:p>
            <a:pPr algn="ctr"/>
            <a:endParaRPr lang="en-US" b="1" dirty="0">
              <a:solidFill>
                <a:schemeClr val="tx1"/>
              </a:solidFill>
            </a:endParaRPr>
          </a:p>
        </p:txBody>
      </p:sp>
      <p:sp>
        <p:nvSpPr>
          <p:cNvPr id="12" name="Rectangle 11"/>
          <p:cNvSpPr/>
          <p:nvPr/>
        </p:nvSpPr>
        <p:spPr>
          <a:xfrm>
            <a:off x="0" y="381000"/>
            <a:ext cx="350520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3124200" y="2895600"/>
            <a:ext cx="2590800" cy="533400"/>
          </a:xfrm>
          <a:prstGeom prst="wedgeRoundRectCallout">
            <a:avLst>
              <a:gd name="adj1" fmla="val -76387"/>
              <a:gd name="adj2" fmla="val -25160"/>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style>
          <a:lnRef idx="2">
            <a:schemeClr val="accent5"/>
          </a:lnRef>
          <a:fillRef idx="1">
            <a:schemeClr val="lt1"/>
          </a:fillRef>
          <a:effectRef idx="0">
            <a:schemeClr val="accent5"/>
          </a:effectRef>
          <a:fontRef idx="minor">
            <a:schemeClr val="dk1"/>
          </a:fontRef>
        </p:style>
        <p:txBody>
          <a:bodyPr rtlCol="0" anchor="ctr"/>
          <a:lstStyle/>
          <a:p>
            <a:pPr algn="ctr"/>
            <a:endParaRPr lang="fa-IR" b="1" dirty="0" smtClean="0">
              <a:solidFill>
                <a:schemeClr val="tx1"/>
              </a:solidFill>
              <a:cs typeface="B Nazanin" pitchFamily="2" charset="-78"/>
            </a:endParaRPr>
          </a:p>
          <a:p>
            <a:pPr algn="ctr" rtl="1"/>
            <a:r>
              <a:rPr lang="fa-IR" b="1" dirty="0" smtClean="0">
                <a:solidFill>
                  <a:srgbClr val="FF0000"/>
                </a:solidFill>
                <a:cs typeface="B Nazanin" pitchFamily="2" charset="-78"/>
              </a:rPr>
              <a:t>کتابخانه (فولدرهای ایجاد شده )</a:t>
            </a:r>
          </a:p>
          <a:p>
            <a:pPr algn="ctr"/>
            <a:endParaRPr lang="en-US" b="1" dirty="0">
              <a:solidFill>
                <a:schemeClr val="tx1"/>
              </a:solidFill>
            </a:endParaRPr>
          </a:p>
        </p:txBody>
      </p:sp>
      <p:sp>
        <p:nvSpPr>
          <p:cNvPr id="14" name="Rectangle 13"/>
          <p:cNvSpPr/>
          <p:nvPr/>
        </p:nvSpPr>
        <p:spPr>
          <a:xfrm>
            <a:off x="0" y="1371600"/>
            <a:ext cx="2438400" cy="419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ular Callout 14"/>
          <p:cNvSpPr/>
          <p:nvPr/>
        </p:nvSpPr>
        <p:spPr>
          <a:xfrm>
            <a:off x="2895600" y="609600"/>
            <a:ext cx="3124200" cy="762000"/>
          </a:xfrm>
          <a:prstGeom prst="wedgeRoundRectCallout">
            <a:avLst>
              <a:gd name="adj1" fmla="val -16817"/>
              <a:gd name="adj2" fmla="val 94042"/>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style>
          <a:lnRef idx="2">
            <a:schemeClr val="accent5"/>
          </a:lnRef>
          <a:fillRef idx="1">
            <a:schemeClr val="lt1"/>
          </a:fillRef>
          <a:effectRef idx="0">
            <a:schemeClr val="accent5"/>
          </a:effectRef>
          <a:fontRef idx="minor">
            <a:schemeClr val="dk1"/>
          </a:fontRef>
        </p:style>
        <p:txBody>
          <a:bodyPr rtlCol="0" anchor="ctr"/>
          <a:lstStyle/>
          <a:p>
            <a:pPr algn="ctr"/>
            <a:endParaRPr lang="fa-IR" b="1" dirty="0" smtClean="0">
              <a:solidFill>
                <a:schemeClr val="tx1"/>
              </a:solidFill>
              <a:cs typeface="B Nazanin" pitchFamily="2" charset="-78"/>
            </a:endParaRPr>
          </a:p>
          <a:p>
            <a:pPr algn="ctr" rtl="1"/>
            <a:r>
              <a:rPr lang="fa-IR" b="1" dirty="0" smtClean="0">
                <a:solidFill>
                  <a:srgbClr val="FF0000"/>
                </a:solidFill>
                <a:cs typeface="B Nazanin" pitchFamily="2" charset="-78"/>
              </a:rPr>
              <a:t>نمایش اطلاعات مقالات به صورت جدول</a:t>
            </a:r>
          </a:p>
          <a:p>
            <a:pPr algn="ctr"/>
            <a:endParaRPr lang="en-US" b="1" dirty="0">
              <a:solidFill>
                <a:schemeClr val="tx1"/>
              </a:solidFill>
            </a:endParaRPr>
          </a:p>
        </p:txBody>
      </p:sp>
      <p:sp>
        <p:nvSpPr>
          <p:cNvPr id="16" name="Rectangle 15"/>
          <p:cNvSpPr/>
          <p:nvPr/>
        </p:nvSpPr>
        <p:spPr>
          <a:xfrm>
            <a:off x="2438400" y="1752600"/>
            <a:ext cx="3505200" cy="449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ular Callout 16"/>
          <p:cNvSpPr/>
          <p:nvPr/>
        </p:nvSpPr>
        <p:spPr>
          <a:xfrm>
            <a:off x="6324600" y="762000"/>
            <a:ext cx="2438400" cy="533400"/>
          </a:xfrm>
          <a:prstGeom prst="wedgeRoundRectCallout">
            <a:avLst>
              <a:gd name="adj1" fmla="val -18719"/>
              <a:gd name="adj2" fmla="val 132315"/>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style>
          <a:lnRef idx="2">
            <a:schemeClr val="accent5"/>
          </a:lnRef>
          <a:fillRef idx="1">
            <a:schemeClr val="lt1"/>
          </a:fillRef>
          <a:effectRef idx="0">
            <a:schemeClr val="accent5"/>
          </a:effectRef>
          <a:fontRef idx="minor">
            <a:schemeClr val="dk1"/>
          </a:fontRef>
        </p:style>
        <p:txBody>
          <a:bodyPr rtlCol="0" anchor="ctr"/>
          <a:lstStyle/>
          <a:p>
            <a:pPr algn="ctr"/>
            <a:endParaRPr lang="fa-IR" b="1" dirty="0" smtClean="0">
              <a:solidFill>
                <a:schemeClr val="tx1"/>
              </a:solidFill>
              <a:cs typeface="B Nazanin" pitchFamily="2" charset="-78"/>
            </a:endParaRPr>
          </a:p>
          <a:p>
            <a:pPr algn="ctr" rtl="1"/>
            <a:r>
              <a:rPr lang="fa-IR" b="1" dirty="0" smtClean="0">
                <a:solidFill>
                  <a:srgbClr val="FF0000"/>
                </a:solidFill>
                <a:cs typeface="B Nazanin" pitchFamily="2" charset="-78"/>
              </a:rPr>
              <a:t>جزئیات قابل مشاهده یک مقاله</a:t>
            </a:r>
          </a:p>
          <a:p>
            <a:pPr algn="ctr"/>
            <a:endParaRPr lang="en-US" b="1" dirty="0">
              <a:solidFill>
                <a:schemeClr val="tx1"/>
              </a:solidFill>
            </a:endParaRPr>
          </a:p>
        </p:txBody>
      </p:sp>
      <p:sp>
        <p:nvSpPr>
          <p:cNvPr id="18" name="Rectangle 17"/>
          <p:cNvSpPr/>
          <p:nvPr/>
        </p:nvSpPr>
        <p:spPr>
          <a:xfrm>
            <a:off x="5791200" y="1752600"/>
            <a:ext cx="3200400" cy="472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ular Callout 18"/>
          <p:cNvSpPr/>
          <p:nvPr/>
        </p:nvSpPr>
        <p:spPr>
          <a:xfrm>
            <a:off x="2667000" y="381000"/>
            <a:ext cx="1828800" cy="533400"/>
          </a:xfrm>
          <a:prstGeom prst="wedgeRoundRectCallout">
            <a:avLst>
              <a:gd name="adj1" fmla="val -81370"/>
              <a:gd name="adj2" fmla="val -35127"/>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style>
          <a:lnRef idx="2">
            <a:schemeClr val="accent5"/>
          </a:lnRef>
          <a:fillRef idx="1">
            <a:schemeClr val="lt1"/>
          </a:fillRef>
          <a:effectRef idx="0">
            <a:schemeClr val="accent5"/>
          </a:effectRef>
          <a:fontRef idx="minor">
            <a:schemeClr val="dk1"/>
          </a:fontRef>
        </p:style>
        <p:txBody>
          <a:bodyPr rtlCol="0" anchor="ctr"/>
          <a:lstStyle/>
          <a:p>
            <a:pPr algn="ctr"/>
            <a:endParaRPr lang="fa-IR" b="1" dirty="0" smtClean="0">
              <a:solidFill>
                <a:schemeClr val="tx1"/>
              </a:solidFill>
              <a:cs typeface="B Nazanin" pitchFamily="2" charset="-78"/>
            </a:endParaRPr>
          </a:p>
          <a:p>
            <a:pPr algn="ctr" rtl="1"/>
            <a:r>
              <a:rPr lang="fa-IR" b="1" dirty="0" smtClean="0">
                <a:solidFill>
                  <a:srgbClr val="FF0000"/>
                </a:solidFill>
                <a:cs typeface="B Nazanin" pitchFamily="2" charset="-78"/>
              </a:rPr>
              <a:t>نوار ابزار مندلی</a:t>
            </a:r>
          </a:p>
          <a:p>
            <a:pPr algn="ctr"/>
            <a:endParaRPr lang="en-US" b="1" dirty="0">
              <a:solidFill>
                <a:schemeClr val="tx1"/>
              </a:solidFill>
            </a:endParaRPr>
          </a:p>
        </p:txBody>
      </p:sp>
      <p:sp>
        <p:nvSpPr>
          <p:cNvPr id="23" name="Rectangle 22"/>
          <p:cNvSpPr/>
          <p:nvPr/>
        </p:nvSpPr>
        <p:spPr>
          <a:xfrm>
            <a:off x="0" y="3429000"/>
            <a:ext cx="2438400" cy="1143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ular Callout 23"/>
          <p:cNvSpPr/>
          <p:nvPr/>
        </p:nvSpPr>
        <p:spPr>
          <a:xfrm>
            <a:off x="3200400" y="3810000"/>
            <a:ext cx="2362200" cy="533400"/>
          </a:xfrm>
          <a:prstGeom prst="wedgeRoundRectCallout">
            <a:avLst>
              <a:gd name="adj1" fmla="val -81370"/>
              <a:gd name="adj2" fmla="val -35127"/>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style>
          <a:lnRef idx="2">
            <a:schemeClr val="accent5"/>
          </a:lnRef>
          <a:fillRef idx="1">
            <a:schemeClr val="lt1"/>
          </a:fillRef>
          <a:effectRef idx="0">
            <a:schemeClr val="accent5"/>
          </a:effectRef>
          <a:fontRef idx="minor">
            <a:schemeClr val="dk1"/>
          </a:fontRef>
        </p:style>
        <p:txBody>
          <a:bodyPr rtlCol="0" anchor="ctr"/>
          <a:lstStyle/>
          <a:p>
            <a:pPr algn="ctr"/>
            <a:endParaRPr lang="fa-IR" b="1" dirty="0" smtClean="0">
              <a:solidFill>
                <a:schemeClr val="tx1"/>
              </a:solidFill>
              <a:cs typeface="B Nazanin" pitchFamily="2" charset="-78"/>
            </a:endParaRPr>
          </a:p>
          <a:p>
            <a:pPr algn="ctr" rtl="1"/>
            <a:r>
              <a:rPr lang="fa-IR" b="1" dirty="0" smtClean="0">
                <a:solidFill>
                  <a:srgbClr val="FF0000"/>
                </a:solidFill>
                <a:cs typeface="B Nazanin" pitchFamily="2" charset="-78"/>
              </a:rPr>
              <a:t>فیلتر : مدیریت کتابخانه</a:t>
            </a:r>
          </a:p>
          <a:p>
            <a:pPr algn="ctr"/>
            <a:endParaRPr lang="en-US" b="1" dirty="0">
              <a:solidFill>
                <a:schemeClr val="tx1"/>
              </a:solidFill>
            </a:endParaRPr>
          </a:p>
        </p:txBody>
      </p:sp>
      <p:sp>
        <p:nvSpPr>
          <p:cNvPr id="21" name="Action Button: Home 20">
            <a:hlinkClick r:id="rId9" action="ppaction://hlinksldjump" highlightClick="1"/>
          </p:cNvPr>
          <p:cNvSpPr/>
          <p:nvPr/>
        </p:nvSpPr>
        <p:spPr>
          <a:xfrm>
            <a:off x="8763000" y="64770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xit" presetSubtype="32" fill="hold" grpId="1" nodeType="afterEffect">
                                  <p:stCondLst>
                                    <p:cond delay="1000"/>
                                  </p:stCondLst>
                                  <p:childTnLst>
                                    <p:anim calcmode="lin" valueType="num">
                                      <p:cBhvr>
                                        <p:cTn id="11" dur="500"/>
                                        <p:tgtEl>
                                          <p:spTgt spid="9"/>
                                        </p:tgtEl>
                                        <p:attrNameLst>
                                          <p:attrName>ppt_w</p:attrName>
                                        </p:attrNameLst>
                                      </p:cBhvr>
                                      <p:tavLst>
                                        <p:tav tm="0">
                                          <p:val>
                                            <p:strVal val="ppt_w"/>
                                          </p:val>
                                        </p:tav>
                                        <p:tav tm="100000">
                                          <p:val>
                                            <p:fltVal val="0"/>
                                          </p:val>
                                        </p:tav>
                                      </p:tavLst>
                                    </p:anim>
                                    <p:anim calcmode="lin" valueType="num">
                                      <p:cBhvr>
                                        <p:cTn id="12" dur="500"/>
                                        <p:tgtEl>
                                          <p:spTgt spid="9"/>
                                        </p:tgtEl>
                                        <p:attrNameLst>
                                          <p:attrName>ppt_h</p:attrName>
                                        </p:attrNameLst>
                                      </p:cBhvr>
                                      <p:tavLst>
                                        <p:tav tm="0">
                                          <p:val>
                                            <p:strVal val="ppt_h"/>
                                          </p:val>
                                        </p:tav>
                                        <p:tav tm="100000">
                                          <p:val>
                                            <p:fltVal val="0"/>
                                          </p:val>
                                        </p:tav>
                                      </p:tavLst>
                                    </p:anim>
                                    <p:set>
                                      <p:cBhvr>
                                        <p:cTn id="13" dur="1" fill="hold">
                                          <p:stCondLst>
                                            <p:cond delay="499"/>
                                          </p:stCondLst>
                                        </p:cTn>
                                        <p:tgtEl>
                                          <p:spTgt spid="9"/>
                                        </p:tgtEl>
                                        <p:attrNameLst>
                                          <p:attrName>style.visibility</p:attrName>
                                        </p:attrNameLst>
                                      </p:cBhvr>
                                      <p:to>
                                        <p:strVal val="hidden"/>
                                      </p:to>
                                    </p:set>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121864"/>
                                        </p:tgtEl>
                                        <p:attrNameLst>
                                          <p:attrName>style.visibility</p:attrName>
                                        </p:attrNameLst>
                                      </p:cBhvr>
                                      <p:to>
                                        <p:strVal val="visible"/>
                                      </p:to>
                                    </p:set>
                                    <p:anim calcmode="lin" valueType="num">
                                      <p:cBhvr>
                                        <p:cTn id="17" dur="500" fill="hold"/>
                                        <p:tgtEl>
                                          <p:spTgt spid="121864"/>
                                        </p:tgtEl>
                                        <p:attrNameLst>
                                          <p:attrName>ppt_w</p:attrName>
                                        </p:attrNameLst>
                                      </p:cBhvr>
                                      <p:tavLst>
                                        <p:tav tm="0">
                                          <p:val>
                                            <p:fltVal val="0"/>
                                          </p:val>
                                        </p:tav>
                                        <p:tav tm="100000">
                                          <p:val>
                                            <p:strVal val="#ppt_w"/>
                                          </p:val>
                                        </p:tav>
                                      </p:tavLst>
                                    </p:anim>
                                    <p:anim calcmode="lin" valueType="num">
                                      <p:cBhvr>
                                        <p:cTn id="18" dur="500" fill="hold"/>
                                        <p:tgtEl>
                                          <p:spTgt spid="12186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strVal val="#ppt_h"/>
                                          </p:val>
                                        </p:tav>
                                        <p:tav tm="100000">
                                          <p:val>
                                            <p:strVal val="#ppt_h"/>
                                          </p:val>
                                        </p:tav>
                                      </p:tavLst>
                                    </p:anim>
                                  </p:childTnLst>
                                </p:cTn>
                              </p:par>
                              <p:par>
                                <p:cTn id="25" presetID="10" presetClass="entr"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2" nodeType="clickEffect">
                                  <p:stCondLst>
                                    <p:cond delay="0"/>
                                  </p:stCondLst>
                                  <p:childTnLst>
                                    <p:animEffect transition="out" filter="fade">
                                      <p:cBhvr>
                                        <p:cTn id="31" dur="2000"/>
                                        <p:tgtEl>
                                          <p:spTgt spid="12"/>
                                        </p:tgtEl>
                                      </p:cBhvr>
                                    </p:animEffect>
                                    <p:set>
                                      <p:cBhvr>
                                        <p:cTn id="32" dur="1" fill="hold">
                                          <p:stCondLst>
                                            <p:cond delay="1999"/>
                                          </p:stCondLst>
                                        </p:cTn>
                                        <p:tgtEl>
                                          <p:spTgt spid="12"/>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2000"/>
                                        <p:tgtEl>
                                          <p:spTgt spid="10"/>
                                        </p:tgtEl>
                                      </p:cBhvr>
                                    </p:animEffect>
                                    <p:set>
                                      <p:cBhvr>
                                        <p:cTn id="35" dur="1" fill="hold">
                                          <p:stCondLst>
                                            <p:cond delay="1999"/>
                                          </p:stCondLst>
                                        </p:cTn>
                                        <p:tgtEl>
                                          <p:spTgt spid="10"/>
                                        </p:tgtEl>
                                        <p:attrNameLst>
                                          <p:attrName>style.visibility</p:attrName>
                                        </p:attrNameLst>
                                      </p:cBhvr>
                                      <p:to>
                                        <p:strVal val="hidden"/>
                                      </p:to>
                                    </p:set>
                                  </p:childTnLst>
                                </p:cTn>
                              </p:par>
                            </p:childTnLst>
                          </p:cTn>
                        </p:par>
                        <p:par>
                          <p:cTn id="36" fill="hold">
                            <p:stCondLst>
                              <p:cond delay="2000"/>
                            </p:stCondLst>
                            <p:childTnLst>
                              <p:par>
                                <p:cTn id="37" presetID="10" presetClass="entr" presetSubtype="0" fill="hold" grpId="1"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000"/>
                                        <p:tgtEl>
                                          <p:spTgt spid="14"/>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2" nodeType="clickEffect">
                                  <p:stCondLst>
                                    <p:cond delay="0"/>
                                  </p:stCondLst>
                                  <p:childTnLst>
                                    <p:animEffect transition="out" filter="fade">
                                      <p:cBhvr>
                                        <p:cTn id="46" dur="2000"/>
                                        <p:tgtEl>
                                          <p:spTgt spid="14"/>
                                        </p:tgtEl>
                                      </p:cBhvr>
                                    </p:animEffect>
                                    <p:set>
                                      <p:cBhvr>
                                        <p:cTn id="47" dur="1" fill="hold">
                                          <p:stCondLst>
                                            <p:cond delay="1999"/>
                                          </p:stCondLst>
                                        </p:cTn>
                                        <p:tgtEl>
                                          <p:spTgt spid="14"/>
                                        </p:tgtEl>
                                        <p:attrNameLst>
                                          <p:attrName>style.visibility</p:attrName>
                                        </p:attrNameLst>
                                      </p:cBhvr>
                                      <p:to>
                                        <p:strVal val="hidden"/>
                                      </p:to>
                                    </p:set>
                                  </p:childTnLst>
                                </p:cTn>
                              </p:par>
                              <p:par>
                                <p:cTn id="48" presetID="10" presetClass="exit" presetSubtype="0" fill="hold" grpId="2" nodeType="withEffect">
                                  <p:stCondLst>
                                    <p:cond delay="0"/>
                                  </p:stCondLst>
                                  <p:childTnLst>
                                    <p:animEffect transition="out" filter="fade">
                                      <p:cBhvr>
                                        <p:cTn id="49" dur="2000"/>
                                        <p:tgtEl>
                                          <p:spTgt spid="13"/>
                                        </p:tgtEl>
                                      </p:cBhvr>
                                    </p:animEffect>
                                    <p:set>
                                      <p:cBhvr>
                                        <p:cTn id="50" dur="1" fill="hold">
                                          <p:stCondLst>
                                            <p:cond delay="1999"/>
                                          </p:stCondLst>
                                        </p:cTn>
                                        <p:tgtEl>
                                          <p:spTgt spid="13"/>
                                        </p:tgtEl>
                                        <p:attrNameLst>
                                          <p:attrName>style.visibility</p:attrName>
                                        </p:attrNameLst>
                                      </p:cBhvr>
                                      <p:to>
                                        <p:strVal val="hidden"/>
                                      </p:to>
                                    </p:set>
                                  </p:childTnLst>
                                </p:cTn>
                              </p:par>
                            </p:childTnLst>
                          </p:cTn>
                        </p:par>
                        <p:par>
                          <p:cTn id="51" fill="hold">
                            <p:stCondLst>
                              <p:cond delay="2000"/>
                            </p:stCondLst>
                            <p:childTnLst>
                              <p:par>
                                <p:cTn id="52" presetID="10" presetClass="entr" presetSubtype="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2000"/>
                                        <p:tgtEl>
                                          <p:spTgt spid="16"/>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2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2" nodeType="clickEffect">
                                  <p:stCondLst>
                                    <p:cond delay="0"/>
                                  </p:stCondLst>
                                  <p:childTnLst>
                                    <p:animEffect transition="out" filter="fade">
                                      <p:cBhvr>
                                        <p:cTn id="61" dur="2000"/>
                                        <p:tgtEl>
                                          <p:spTgt spid="16"/>
                                        </p:tgtEl>
                                      </p:cBhvr>
                                    </p:animEffect>
                                    <p:set>
                                      <p:cBhvr>
                                        <p:cTn id="62" dur="1" fill="hold">
                                          <p:stCondLst>
                                            <p:cond delay="1999"/>
                                          </p:stCondLst>
                                        </p:cTn>
                                        <p:tgtEl>
                                          <p:spTgt spid="16"/>
                                        </p:tgtEl>
                                        <p:attrNameLst>
                                          <p:attrName>style.visibility</p:attrName>
                                        </p:attrNameLst>
                                      </p:cBhvr>
                                      <p:to>
                                        <p:strVal val="hidden"/>
                                      </p:to>
                                    </p:set>
                                  </p:childTnLst>
                                </p:cTn>
                              </p:par>
                              <p:par>
                                <p:cTn id="63" presetID="10" presetClass="exit" presetSubtype="0" fill="hold" grpId="2" nodeType="withEffect">
                                  <p:stCondLst>
                                    <p:cond delay="0"/>
                                  </p:stCondLst>
                                  <p:childTnLst>
                                    <p:animEffect transition="out" filter="fade">
                                      <p:cBhvr>
                                        <p:cTn id="64" dur="2000"/>
                                        <p:tgtEl>
                                          <p:spTgt spid="15"/>
                                        </p:tgtEl>
                                      </p:cBhvr>
                                    </p:animEffect>
                                    <p:set>
                                      <p:cBhvr>
                                        <p:cTn id="65" dur="1" fill="hold">
                                          <p:stCondLst>
                                            <p:cond delay="1999"/>
                                          </p:stCondLst>
                                        </p:cTn>
                                        <p:tgtEl>
                                          <p:spTgt spid="15"/>
                                        </p:tgtEl>
                                        <p:attrNameLst>
                                          <p:attrName>style.visibility</p:attrName>
                                        </p:attrNameLst>
                                      </p:cBhvr>
                                      <p:to>
                                        <p:strVal val="hidden"/>
                                      </p:to>
                                    </p:set>
                                  </p:childTnLst>
                                </p:cTn>
                              </p:par>
                            </p:childTnLst>
                          </p:cTn>
                        </p:par>
                        <p:par>
                          <p:cTn id="66" fill="hold">
                            <p:stCondLst>
                              <p:cond delay="2000"/>
                            </p:stCondLst>
                            <p:childTnLst>
                              <p:par>
                                <p:cTn id="67" presetID="10" presetClass="entr" presetSubtype="0" fill="hold" grpId="1"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2000"/>
                                        <p:tgtEl>
                                          <p:spTgt spid="18"/>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20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2" nodeType="clickEffect">
                                  <p:stCondLst>
                                    <p:cond delay="0"/>
                                  </p:stCondLst>
                                  <p:childTnLst>
                                    <p:animEffect transition="out" filter="fade">
                                      <p:cBhvr>
                                        <p:cTn id="76" dur="2000"/>
                                        <p:tgtEl>
                                          <p:spTgt spid="18"/>
                                        </p:tgtEl>
                                      </p:cBhvr>
                                    </p:animEffect>
                                    <p:set>
                                      <p:cBhvr>
                                        <p:cTn id="77" dur="1" fill="hold">
                                          <p:stCondLst>
                                            <p:cond delay="1999"/>
                                          </p:stCondLst>
                                        </p:cTn>
                                        <p:tgtEl>
                                          <p:spTgt spid="18"/>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2000"/>
                                        <p:tgtEl>
                                          <p:spTgt spid="17"/>
                                        </p:tgtEl>
                                      </p:cBhvr>
                                    </p:animEffect>
                                    <p:set>
                                      <p:cBhvr>
                                        <p:cTn id="80" dur="1" fill="hold">
                                          <p:stCondLst>
                                            <p:cond delay="1999"/>
                                          </p:stCondLst>
                                        </p:cTn>
                                        <p:tgtEl>
                                          <p:spTgt spid="17"/>
                                        </p:tgtEl>
                                        <p:attrNameLst>
                                          <p:attrName>style.visibility</p:attrName>
                                        </p:attrNameLst>
                                      </p:cBhvr>
                                      <p:to>
                                        <p:strVal val="hidden"/>
                                      </p:to>
                                    </p:set>
                                  </p:childTnLst>
                                </p:cTn>
                              </p:par>
                            </p:childTnLst>
                          </p:cTn>
                        </p:par>
                        <p:par>
                          <p:cTn id="81" fill="hold">
                            <p:stCondLst>
                              <p:cond delay="2000"/>
                            </p:stCondLst>
                            <p:childTnLst>
                              <p:par>
                                <p:cTn id="82" presetID="10" presetClass="entr" presetSubtype="0" fill="hold" nodeType="after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2000"/>
                                        <p:tgtEl>
                                          <p:spTgt spid="11"/>
                                        </p:tgtEl>
                                      </p:cBhvr>
                                    </p:animEffect>
                                  </p:childTnLst>
                                </p:cTn>
                              </p:par>
                            </p:childTnLst>
                          </p:cTn>
                        </p:par>
                        <p:par>
                          <p:cTn id="85" fill="hold">
                            <p:stCondLst>
                              <p:cond delay="4000"/>
                            </p:stCondLst>
                            <p:childTnLst>
                              <p:par>
                                <p:cTn id="86" presetID="10" presetClass="entr" presetSubtype="0" fill="hold" grpId="1"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2000"/>
                                        <p:tgtEl>
                                          <p:spTgt spid="23"/>
                                        </p:tgtEl>
                                      </p:cBhvr>
                                    </p:animEffect>
                                  </p:childTnLst>
                                </p:cTn>
                              </p:par>
                            </p:childTnLst>
                          </p:cTn>
                        </p:par>
                        <p:par>
                          <p:cTn id="89" fill="hold">
                            <p:stCondLst>
                              <p:cond delay="6000"/>
                            </p:stCondLst>
                            <p:childTnLst>
                              <p:par>
                                <p:cTn id="90" presetID="10"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20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2" nodeType="clickEffect">
                                  <p:stCondLst>
                                    <p:cond delay="0"/>
                                  </p:stCondLst>
                                  <p:childTnLst>
                                    <p:animEffect transition="out" filter="fade">
                                      <p:cBhvr>
                                        <p:cTn id="96" dur="2000"/>
                                        <p:tgtEl>
                                          <p:spTgt spid="23"/>
                                        </p:tgtEl>
                                      </p:cBhvr>
                                    </p:animEffect>
                                    <p:set>
                                      <p:cBhvr>
                                        <p:cTn id="97" dur="1" fill="hold">
                                          <p:stCondLst>
                                            <p:cond delay="1999"/>
                                          </p:stCondLst>
                                        </p:cTn>
                                        <p:tgtEl>
                                          <p:spTgt spid="23"/>
                                        </p:tgtEl>
                                        <p:attrNameLst>
                                          <p:attrName>style.visibility</p:attrName>
                                        </p:attrNameLst>
                                      </p:cBhvr>
                                      <p:to>
                                        <p:strVal val="hidden"/>
                                      </p:to>
                                    </p:set>
                                  </p:childTnLst>
                                </p:cTn>
                              </p:par>
                            </p:childTnLst>
                          </p:cTn>
                        </p:par>
                        <p:par>
                          <p:cTn id="98" fill="hold">
                            <p:stCondLst>
                              <p:cond delay="2000"/>
                            </p:stCondLst>
                            <p:childTnLst>
                              <p:par>
                                <p:cTn id="99" presetID="10" presetClass="exit" presetSubtype="0" fill="hold" grpId="1" nodeType="afterEffect">
                                  <p:stCondLst>
                                    <p:cond delay="0"/>
                                  </p:stCondLst>
                                  <p:childTnLst>
                                    <p:animEffect transition="out" filter="fade">
                                      <p:cBhvr>
                                        <p:cTn id="100" dur="2000"/>
                                        <p:tgtEl>
                                          <p:spTgt spid="24"/>
                                        </p:tgtEl>
                                      </p:cBhvr>
                                    </p:animEffect>
                                    <p:set>
                                      <p:cBhvr>
                                        <p:cTn id="101" dur="1" fill="hold">
                                          <p:stCondLst>
                                            <p:cond delay="1999"/>
                                          </p:stCondLst>
                                        </p:cTn>
                                        <p:tgtEl>
                                          <p:spTgt spid="24"/>
                                        </p:tgtEl>
                                        <p:attrNameLst>
                                          <p:attrName>style.visibility</p:attrName>
                                        </p:attrNameLst>
                                      </p:cBhvr>
                                      <p:to>
                                        <p:strVal val="hidden"/>
                                      </p:to>
                                    </p:set>
                                  </p:childTnLst>
                                </p:cTn>
                              </p:par>
                            </p:childTnLst>
                          </p:cTn>
                        </p:par>
                        <p:par>
                          <p:cTn id="102" fill="hold">
                            <p:stCondLst>
                              <p:cond delay="4000"/>
                            </p:stCondLst>
                            <p:childTnLst>
                              <p:par>
                                <p:cTn id="103" presetID="10" presetClass="entr" presetSubtype="0" fill="hold" grpId="0" nodeType="after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000"/>
                                        <p:tgtEl>
                                          <p:spTgt spid="19"/>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121859"/>
                                        </p:tgtEl>
                                        <p:attrNameLst>
                                          <p:attrName>style.visibility</p:attrName>
                                        </p:attrNameLst>
                                      </p:cBhvr>
                                      <p:to>
                                        <p:strVal val="visible"/>
                                      </p:to>
                                    </p:set>
                                    <p:animEffect transition="in" filter="fade">
                                      <p:cBhvr>
                                        <p:cTn id="110" dur="2000"/>
                                        <p:tgtEl>
                                          <p:spTgt spid="121859"/>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2000"/>
                                        <p:tgtEl>
                                          <p:spTgt spid="121859"/>
                                        </p:tgtEl>
                                      </p:cBhvr>
                                    </p:animEffect>
                                    <p:set>
                                      <p:cBhvr>
                                        <p:cTn id="115" dur="1" fill="hold">
                                          <p:stCondLst>
                                            <p:cond delay="1999"/>
                                          </p:stCondLst>
                                        </p:cTn>
                                        <p:tgtEl>
                                          <p:spTgt spid="121859"/>
                                        </p:tgtEl>
                                        <p:attrNameLst>
                                          <p:attrName>style.visibility</p:attrName>
                                        </p:attrNameLst>
                                      </p:cBhvr>
                                      <p:to>
                                        <p:strVal val="hidden"/>
                                      </p:to>
                                    </p:set>
                                  </p:childTnLst>
                                </p:cTn>
                              </p:par>
                            </p:childTnLst>
                          </p:cTn>
                        </p:par>
                        <p:par>
                          <p:cTn id="116" fill="hold">
                            <p:stCondLst>
                              <p:cond delay="2000"/>
                            </p:stCondLst>
                            <p:childTnLst>
                              <p:par>
                                <p:cTn id="117" presetID="10" presetClass="entr" presetSubtype="0" fill="hold" nodeType="afterEffect">
                                  <p:stCondLst>
                                    <p:cond delay="0"/>
                                  </p:stCondLst>
                                  <p:childTnLst>
                                    <p:set>
                                      <p:cBhvr>
                                        <p:cTn id="118" dur="1" fill="hold">
                                          <p:stCondLst>
                                            <p:cond delay="0"/>
                                          </p:stCondLst>
                                        </p:cTn>
                                        <p:tgtEl>
                                          <p:spTgt spid="121860"/>
                                        </p:tgtEl>
                                        <p:attrNameLst>
                                          <p:attrName>style.visibility</p:attrName>
                                        </p:attrNameLst>
                                      </p:cBhvr>
                                      <p:to>
                                        <p:strVal val="visible"/>
                                      </p:to>
                                    </p:set>
                                    <p:animEffect transition="in" filter="fade">
                                      <p:cBhvr>
                                        <p:cTn id="119" dur="2000"/>
                                        <p:tgtEl>
                                          <p:spTgt spid="121860"/>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nodeType="clickEffect">
                                  <p:stCondLst>
                                    <p:cond delay="0"/>
                                  </p:stCondLst>
                                  <p:childTnLst>
                                    <p:animEffect transition="out" filter="fade">
                                      <p:cBhvr>
                                        <p:cTn id="123" dur="2000"/>
                                        <p:tgtEl>
                                          <p:spTgt spid="121860"/>
                                        </p:tgtEl>
                                      </p:cBhvr>
                                    </p:animEffect>
                                    <p:set>
                                      <p:cBhvr>
                                        <p:cTn id="124" dur="1" fill="hold">
                                          <p:stCondLst>
                                            <p:cond delay="1999"/>
                                          </p:stCondLst>
                                        </p:cTn>
                                        <p:tgtEl>
                                          <p:spTgt spid="121860"/>
                                        </p:tgtEl>
                                        <p:attrNameLst>
                                          <p:attrName>style.visibility</p:attrName>
                                        </p:attrNameLst>
                                      </p:cBhvr>
                                      <p:to>
                                        <p:strVal val="hidden"/>
                                      </p:to>
                                    </p:set>
                                  </p:childTnLst>
                                </p:cTn>
                              </p:par>
                            </p:childTnLst>
                          </p:cTn>
                        </p:par>
                        <p:par>
                          <p:cTn id="125" fill="hold">
                            <p:stCondLst>
                              <p:cond delay="2000"/>
                            </p:stCondLst>
                            <p:childTnLst>
                              <p:par>
                                <p:cTn id="126" presetID="10" presetClass="entr" presetSubtype="0" fill="hold" nodeType="afterEffect">
                                  <p:stCondLst>
                                    <p:cond delay="0"/>
                                  </p:stCondLst>
                                  <p:childTnLst>
                                    <p:set>
                                      <p:cBhvr>
                                        <p:cTn id="127" dur="1" fill="hold">
                                          <p:stCondLst>
                                            <p:cond delay="0"/>
                                          </p:stCondLst>
                                        </p:cTn>
                                        <p:tgtEl>
                                          <p:spTgt spid="121861"/>
                                        </p:tgtEl>
                                        <p:attrNameLst>
                                          <p:attrName>style.visibility</p:attrName>
                                        </p:attrNameLst>
                                      </p:cBhvr>
                                      <p:to>
                                        <p:strVal val="visible"/>
                                      </p:to>
                                    </p:set>
                                    <p:animEffect transition="in" filter="fade">
                                      <p:cBhvr>
                                        <p:cTn id="128" dur="2000"/>
                                        <p:tgtEl>
                                          <p:spTgt spid="121861"/>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nodeType="clickEffect">
                                  <p:stCondLst>
                                    <p:cond delay="0"/>
                                  </p:stCondLst>
                                  <p:childTnLst>
                                    <p:animEffect transition="out" filter="fade">
                                      <p:cBhvr>
                                        <p:cTn id="132" dur="2000"/>
                                        <p:tgtEl>
                                          <p:spTgt spid="121861"/>
                                        </p:tgtEl>
                                      </p:cBhvr>
                                    </p:animEffect>
                                    <p:set>
                                      <p:cBhvr>
                                        <p:cTn id="133" dur="1" fill="hold">
                                          <p:stCondLst>
                                            <p:cond delay="1999"/>
                                          </p:stCondLst>
                                        </p:cTn>
                                        <p:tgtEl>
                                          <p:spTgt spid="121861"/>
                                        </p:tgtEl>
                                        <p:attrNameLst>
                                          <p:attrName>style.visibility</p:attrName>
                                        </p:attrNameLst>
                                      </p:cBhvr>
                                      <p:to>
                                        <p:strVal val="hidden"/>
                                      </p:to>
                                    </p:set>
                                  </p:childTnLst>
                                </p:cTn>
                              </p:par>
                            </p:childTnLst>
                          </p:cTn>
                        </p:par>
                        <p:par>
                          <p:cTn id="134" fill="hold">
                            <p:stCondLst>
                              <p:cond delay="2000"/>
                            </p:stCondLst>
                            <p:childTnLst>
                              <p:par>
                                <p:cTn id="135" presetID="10" presetClass="entr" presetSubtype="0" fill="hold" nodeType="afterEffect">
                                  <p:stCondLst>
                                    <p:cond delay="0"/>
                                  </p:stCondLst>
                                  <p:childTnLst>
                                    <p:set>
                                      <p:cBhvr>
                                        <p:cTn id="136" dur="1" fill="hold">
                                          <p:stCondLst>
                                            <p:cond delay="0"/>
                                          </p:stCondLst>
                                        </p:cTn>
                                        <p:tgtEl>
                                          <p:spTgt spid="121862"/>
                                        </p:tgtEl>
                                        <p:attrNameLst>
                                          <p:attrName>style.visibility</p:attrName>
                                        </p:attrNameLst>
                                      </p:cBhvr>
                                      <p:to>
                                        <p:strVal val="visible"/>
                                      </p:to>
                                    </p:set>
                                    <p:animEffect transition="in" filter="fade">
                                      <p:cBhvr>
                                        <p:cTn id="137" dur="2000"/>
                                        <p:tgtEl>
                                          <p:spTgt spid="121862"/>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nodeType="clickEffect">
                                  <p:stCondLst>
                                    <p:cond delay="0"/>
                                  </p:stCondLst>
                                  <p:childTnLst>
                                    <p:animEffect transition="out" filter="fade">
                                      <p:cBhvr>
                                        <p:cTn id="141" dur="2000"/>
                                        <p:tgtEl>
                                          <p:spTgt spid="121862"/>
                                        </p:tgtEl>
                                      </p:cBhvr>
                                    </p:animEffect>
                                    <p:set>
                                      <p:cBhvr>
                                        <p:cTn id="142" dur="1" fill="hold">
                                          <p:stCondLst>
                                            <p:cond delay="1999"/>
                                          </p:stCondLst>
                                        </p:cTn>
                                        <p:tgtEl>
                                          <p:spTgt spid="121862"/>
                                        </p:tgtEl>
                                        <p:attrNameLst>
                                          <p:attrName>style.visibility</p:attrName>
                                        </p:attrNameLst>
                                      </p:cBhvr>
                                      <p:to>
                                        <p:strVal val="hidden"/>
                                      </p:to>
                                    </p:set>
                                  </p:childTnLst>
                                </p:cTn>
                              </p:par>
                            </p:childTnLst>
                          </p:cTn>
                        </p:par>
                        <p:par>
                          <p:cTn id="143" fill="hold">
                            <p:stCondLst>
                              <p:cond delay="2000"/>
                            </p:stCondLst>
                            <p:childTnLst>
                              <p:par>
                                <p:cTn id="144" presetID="10" presetClass="entr" presetSubtype="0" fill="hold" nodeType="afterEffect">
                                  <p:stCondLst>
                                    <p:cond delay="0"/>
                                  </p:stCondLst>
                                  <p:childTnLst>
                                    <p:set>
                                      <p:cBhvr>
                                        <p:cTn id="145" dur="1" fill="hold">
                                          <p:stCondLst>
                                            <p:cond delay="0"/>
                                          </p:stCondLst>
                                        </p:cTn>
                                        <p:tgtEl>
                                          <p:spTgt spid="121863"/>
                                        </p:tgtEl>
                                        <p:attrNameLst>
                                          <p:attrName>style.visibility</p:attrName>
                                        </p:attrNameLst>
                                      </p:cBhvr>
                                      <p:to>
                                        <p:strVal val="visible"/>
                                      </p:to>
                                    </p:set>
                                    <p:animEffect transition="in" filter="fade">
                                      <p:cBhvr>
                                        <p:cTn id="146" dur="2000"/>
                                        <p:tgtEl>
                                          <p:spTgt spid="121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1" animBg="1"/>
      <p:bldP spid="10" grpId="2" animBg="1"/>
      <p:bldP spid="12" grpId="0" animBg="1"/>
      <p:bldP spid="12" grpId="2" animBg="1"/>
      <p:bldP spid="13" grpId="1" animBg="1"/>
      <p:bldP spid="13" grpId="2" animBg="1"/>
      <p:bldP spid="14" grpId="1" animBg="1"/>
      <p:bldP spid="14" grpId="2" animBg="1"/>
      <p:bldP spid="15" grpId="1" animBg="1"/>
      <p:bldP spid="15" grpId="2" animBg="1"/>
      <p:bldP spid="16" grpId="1" animBg="1"/>
      <p:bldP spid="16" grpId="2" animBg="1"/>
      <p:bldP spid="17" grpId="1" animBg="1"/>
      <p:bldP spid="17" grpId="2" animBg="1"/>
      <p:bldP spid="18" grpId="1" animBg="1"/>
      <p:bldP spid="18" grpId="2" animBg="1"/>
      <p:bldP spid="19" grpId="0" animBg="1"/>
      <p:bldP spid="23" grpId="1" animBg="1"/>
      <p:bldP spid="23" grpId="2" animBg="1"/>
      <p:bldP spid="24" grpId="0" animBg="1"/>
      <p:bldP spid="2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2133600"/>
            <a:ext cx="7772400" cy="2209800"/>
          </a:xfrm>
        </p:spPr>
        <p:txBody>
          <a:bodyPr>
            <a:normAutofit/>
          </a:bodyPr>
          <a:lstStyle/>
          <a:p>
            <a:pPr algn="ctr"/>
            <a:r>
              <a:rPr lang="fa-IR" sz="6000" dirty="0" smtClean="0">
                <a:solidFill>
                  <a:srgbClr val="FF0000"/>
                </a:solidFill>
                <a:effectLst/>
                <a:latin typeface="IranNastaliq" pitchFamily="18" charset="0"/>
                <a:cs typeface="IranNastaliq" pitchFamily="18" charset="0"/>
              </a:rPr>
              <a:t>امکانات نرم افزار مندلی</a:t>
            </a:r>
            <a:endParaRPr lang="en-US" sz="6000" dirty="0">
              <a:solidFill>
                <a:srgbClr val="FF0000"/>
              </a:solidFill>
              <a:effectLst/>
            </a:endParaRPr>
          </a:p>
        </p:txBody>
      </p:sp>
      <p:sp>
        <p:nvSpPr>
          <p:cNvPr id="3" name="Action Button: Home 2">
            <a:hlinkClick r:id="rId2" action="ppaction://hlinksldjump" highlightClick="1"/>
          </p:cNvPr>
          <p:cNvSpPr/>
          <p:nvPr/>
        </p:nvSpPr>
        <p:spPr>
          <a:xfrm>
            <a:off x="8763000" y="64770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871538"/>
            <a:ext cx="9144000" cy="5114925"/>
          </a:xfrm>
          <a:prstGeom prst="rect">
            <a:avLst/>
          </a:prstGeom>
          <a:noFill/>
          <a:ln w="9525">
            <a:noFill/>
            <a:miter lim="800000"/>
            <a:headEnd/>
            <a:tailEnd/>
          </a:ln>
          <a:effectLst/>
        </p:spPr>
      </p:pic>
      <p:sp>
        <p:nvSpPr>
          <p:cNvPr id="5" name="Rounded Rectangular Callout 4"/>
          <p:cNvSpPr/>
          <p:nvPr/>
        </p:nvSpPr>
        <p:spPr>
          <a:xfrm>
            <a:off x="4038600" y="304800"/>
            <a:ext cx="4876800" cy="533400"/>
          </a:xfrm>
          <a:prstGeom prst="wedgeRoundRectCallout">
            <a:avLst>
              <a:gd name="adj1" fmla="val -12990"/>
              <a:gd name="adj2" fmla="val 161257"/>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style>
          <a:lnRef idx="2">
            <a:schemeClr val="accent5"/>
          </a:lnRef>
          <a:fillRef idx="1">
            <a:schemeClr val="lt1"/>
          </a:fillRef>
          <a:effectRef idx="0">
            <a:schemeClr val="accent5"/>
          </a:effectRef>
          <a:fontRef idx="minor">
            <a:schemeClr val="dk1"/>
          </a:fontRef>
        </p:style>
        <p:txBody>
          <a:bodyPr rtlCol="0" anchor="ctr"/>
          <a:lstStyle/>
          <a:p>
            <a:pPr algn="ctr"/>
            <a:endParaRPr lang="fa-IR" b="1" dirty="0" smtClean="0">
              <a:solidFill>
                <a:schemeClr val="tx1"/>
              </a:solidFill>
              <a:cs typeface="B Nazanin" pitchFamily="2" charset="-78"/>
            </a:endParaRPr>
          </a:p>
          <a:p>
            <a:pPr algn="ctr" rtl="1"/>
            <a:r>
              <a:rPr lang="fa-IR" b="1" dirty="0" smtClean="0">
                <a:solidFill>
                  <a:srgbClr val="FF0000"/>
                </a:solidFill>
                <a:cs typeface="B Nazanin" pitchFamily="2" charset="-78"/>
              </a:rPr>
              <a:t>جستجوی یک عبارت در متن تمام مقالات موجود در کتابخانه</a:t>
            </a:r>
          </a:p>
          <a:p>
            <a:pPr algn="ctr"/>
            <a:endParaRPr lang="en-US" b="1" dirty="0">
              <a:solidFill>
                <a:schemeClr val="tx1"/>
              </a:solidFill>
            </a:endParaRPr>
          </a:p>
        </p:txBody>
      </p:sp>
      <p:sp>
        <p:nvSpPr>
          <p:cNvPr id="6" name="Rectangle 5"/>
          <p:cNvSpPr/>
          <p:nvPr/>
        </p:nvSpPr>
        <p:spPr>
          <a:xfrm>
            <a:off x="5562600" y="1447800"/>
            <a:ext cx="5334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67200" y="3276600"/>
            <a:ext cx="5334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67200" y="3733800"/>
            <a:ext cx="5334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648200" y="4191000"/>
            <a:ext cx="5334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Home 9">
            <a:hlinkClick r:id="rId3" action="ppaction://hlinksldjump" highlightClick="1"/>
          </p:cNvPr>
          <p:cNvSpPr/>
          <p:nvPr/>
        </p:nvSpPr>
        <p:spPr>
          <a:xfrm>
            <a:off x="8763000" y="64770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7" presetClass="entr" presetSubtype="10"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childTnLst>
                                </p:cTn>
                              </p:par>
                            </p:childTnLst>
                          </p:cTn>
                        </p:par>
                        <p:par>
                          <p:cTn id="13" fill="hold">
                            <p:stCondLst>
                              <p:cond delay="3500"/>
                            </p:stCondLst>
                            <p:childTnLst>
                              <p:par>
                                <p:cTn id="14" presetID="17" presetClass="entr" presetSubtype="10"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strVal val="#ppt_h"/>
                                          </p:val>
                                        </p:tav>
                                        <p:tav tm="100000">
                                          <p:val>
                                            <p:strVal val="#ppt_h"/>
                                          </p:val>
                                        </p:tav>
                                      </p:tavLst>
                                    </p:anim>
                                  </p:childTnLst>
                                </p:cTn>
                              </p:par>
                            </p:childTnLst>
                          </p:cTn>
                        </p:par>
                        <p:par>
                          <p:cTn id="18" fill="hold">
                            <p:stCondLst>
                              <p:cond delay="5000"/>
                            </p:stCondLst>
                            <p:childTnLst>
                              <p:par>
                                <p:cTn id="19" presetID="17" presetClass="entr" presetSubtype="10" fill="hold" grpId="0" nodeType="afterEffect">
                                  <p:stCondLst>
                                    <p:cond delay="10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childTnLst>
                          </p:cTn>
                        </p:par>
                        <p:par>
                          <p:cTn id="23" fill="hold">
                            <p:stCondLst>
                              <p:cond delay="6500"/>
                            </p:stCondLst>
                            <p:childTnLst>
                              <p:par>
                                <p:cTn id="24" presetID="17" presetClass="entr" presetSubtype="10" fill="hold" grpId="0" nodeType="afterEffect">
                                  <p:stCondLst>
                                    <p:cond delay="100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0" y="914400"/>
            <a:ext cx="9144000" cy="5105400"/>
          </a:xfrm>
          <a:prstGeom prst="rect">
            <a:avLst/>
          </a:prstGeom>
          <a:noFill/>
          <a:ln w="9525">
            <a:noFill/>
            <a:miter lim="800000"/>
            <a:headEnd/>
            <a:tailEnd/>
          </a:ln>
          <a:effectLst/>
        </p:spPr>
      </p:pic>
      <p:sp>
        <p:nvSpPr>
          <p:cNvPr id="7" name="Rounded Rectangular Callout 6"/>
          <p:cNvSpPr/>
          <p:nvPr/>
        </p:nvSpPr>
        <p:spPr>
          <a:xfrm>
            <a:off x="5410200" y="304800"/>
            <a:ext cx="3200400" cy="533400"/>
          </a:xfrm>
          <a:prstGeom prst="wedgeRoundRectCallout">
            <a:avLst>
              <a:gd name="adj1" fmla="val -27113"/>
              <a:gd name="adj2" fmla="val 159031"/>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style>
          <a:lnRef idx="2">
            <a:schemeClr val="accent5"/>
          </a:lnRef>
          <a:fillRef idx="1">
            <a:schemeClr val="lt1"/>
          </a:fillRef>
          <a:effectRef idx="0">
            <a:schemeClr val="accent5"/>
          </a:effectRef>
          <a:fontRef idx="minor">
            <a:schemeClr val="dk1"/>
          </a:fontRef>
        </p:style>
        <p:txBody>
          <a:bodyPr rtlCol="0" anchor="ctr"/>
          <a:lstStyle/>
          <a:p>
            <a:pPr algn="ctr"/>
            <a:endParaRPr lang="fa-IR" b="1" dirty="0" smtClean="0">
              <a:solidFill>
                <a:schemeClr val="tx1"/>
              </a:solidFill>
              <a:cs typeface="B Nazanin" pitchFamily="2" charset="-78"/>
            </a:endParaRPr>
          </a:p>
          <a:p>
            <a:pPr algn="ctr" rtl="1"/>
            <a:r>
              <a:rPr lang="fa-IR" b="1" dirty="0" smtClean="0">
                <a:solidFill>
                  <a:srgbClr val="FF0000"/>
                </a:solidFill>
                <a:cs typeface="B Nazanin" pitchFamily="2" charset="-78"/>
              </a:rPr>
              <a:t>جستجوی یک عبارت در متن یک مقاله </a:t>
            </a:r>
          </a:p>
          <a:p>
            <a:pPr algn="ctr"/>
            <a:endParaRPr lang="en-US" b="1" dirty="0">
              <a:solidFill>
                <a:schemeClr val="tx1"/>
              </a:solidFill>
            </a:endParaRPr>
          </a:p>
        </p:txBody>
      </p:sp>
      <p:sp>
        <p:nvSpPr>
          <p:cNvPr id="8" name="Rectangle 7"/>
          <p:cNvSpPr/>
          <p:nvPr/>
        </p:nvSpPr>
        <p:spPr>
          <a:xfrm>
            <a:off x="5486400" y="1447800"/>
            <a:ext cx="8382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67000" y="3048000"/>
            <a:ext cx="5334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4267200"/>
            <a:ext cx="5334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800" y="3581400"/>
            <a:ext cx="6096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00400" y="3886200"/>
            <a:ext cx="5334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495800" y="4038600"/>
            <a:ext cx="5334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Home 13">
            <a:hlinkClick r:id="rId3" action="ppaction://hlinksldjump" highlightClick="1"/>
          </p:cNvPr>
          <p:cNvSpPr/>
          <p:nvPr/>
        </p:nvSpPr>
        <p:spPr>
          <a:xfrm>
            <a:off x="8763000" y="64770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7"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par>
                          <p:cTn id="13" fill="hold">
                            <p:stCondLst>
                              <p:cond delay="2500"/>
                            </p:stCondLst>
                            <p:childTnLst>
                              <p:par>
                                <p:cTn id="14" presetID="17" presetClass="entr" presetSubtype="10"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strVal val="#ppt_h"/>
                                          </p:val>
                                        </p:tav>
                                        <p:tav tm="100000">
                                          <p:val>
                                            <p:strVal val="#ppt_h"/>
                                          </p:val>
                                        </p:tav>
                                      </p:tavLst>
                                    </p:anim>
                                  </p:childTnLst>
                                </p:cTn>
                              </p:par>
                            </p:childTnLst>
                          </p:cTn>
                        </p:par>
                        <p:par>
                          <p:cTn id="18" fill="hold">
                            <p:stCondLst>
                              <p:cond delay="4000"/>
                            </p:stCondLst>
                            <p:childTnLst>
                              <p:par>
                                <p:cTn id="19" presetID="17" presetClass="entr" presetSubtype="10" fill="hold" grpId="0" nodeType="after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strVal val="#ppt_h"/>
                                          </p:val>
                                        </p:tav>
                                        <p:tav tm="100000">
                                          <p:val>
                                            <p:strVal val="#ppt_h"/>
                                          </p:val>
                                        </p:tav>
                                      </p:tavLst>
                                    </p:anim>
                                  </p:childTnLst>
                                </p:cTn>
                              </p:par>
                            </p:childTnLst>
                          </p:cTn>
                        </p:par>
                        <p:par>
                          <p:cTn id="23" fill="hold">
                            <p:stCondLst>
                              <p:cond delay="5500"/>
                            </p:stCondLst>
                            <p:childTnLst>
                              <p:par>
                                <p:cTn id="24" presetID="17" presetClass="entr" presetSubtype="10" fill="hold" grpId="0" nodeType="afterEffect">
                                  <p:stCondLst>
                                    <p:cond delay="100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strVal val="#ppt_h"/>
                                          </p:val>
                                        </p:tav>
                                        <p:tav tm="100000">
                                          <p:val>
                                            <p:strVal val="#ppt_h"/>
                                          </p:val>
                                        </p:tav>
                                      </p:tavLst>
                                    </p:anim>
                                  </p:childTnLst>
                                </p:cTn>
                              </p:par>
                            </p:childTnLst>
                          </p:cTn>
                        </p:par>
                        <p:par>
                          <p:cTn id="28" fill="hold">
                            <p:stCondLst>
                              <p:cond delay="7000"/>
                            </p:stCondLst>
                            <p:childTnLst>
                              <p:par>
                                <p:cTn id="29" presetID="17" presetClass="entr" presetSubtype="10" fill="hold" grpId="0" nodeType="afterEffect">
                                  <p:stCondLst>
                                    <p:cond delay="10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strVal val="#ppt_h"/>
                                          </p:val>
                                        </p:tav>
                                        <p:tav tm="100000">
                                          <p:val>
                                            <p:strVal val="#ppt_h"/>
                                          </p:val>
                                        </p:tav>
                                      </p:tavLst>
                                    </p:anim>
                                  </p:childTnLst>
                                </p:cTn>
                              </p:par>
                            </p:childTnLst>
                          </p:cTn>
                        </p:par>
                        <p:par>
                          <p:cTn id="33" fill="hold">
                            <p:stCondLst>
                              <p:cond delay="8500"/>
                            </p:stCondLst>
                            <p:childTnLst>
                              <p:par>
                                <p:cTn id="34" presetID="17" presetClass="entr" presetSubtype="10" fill="hold" grpId="0" nodeType="after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143000"/>
            <a:ext cx="9144000" cy="5114925"/>
          </a:xfrm>
          <a:prstGeom prst="rect">
            <a:avLst/>
          </a:prstGeom>
          <a:noFill/>
          <a:ln w="9525">
            <a:noFill/>
            <a:miter lim="800000"/>
            <a:headEnd/>
            <a:tailEnd/>
          </a:ln>
          <a:effectLst/>
        </p:spPr>
      </p:pic>
      <p:sp>
        <p:nvSpPr>
          <p:cNvPr id="6" name="Rounded Rectangular Callout 5"/>
          <p:cNvSpPr/>
          <p:nvPr/>
        </p:nvSpPr>
        <p:spPr>
          <a:xfrm>
            <a:off x="2743200" y="2362200"/>
            <a:ext cx="4876800" cy="1066800"/>
          </a:xfrm>
          <a:prstGeom prst="wedgeRoundRectCallout">
            <a:avLst>
              <a:gd name="adj1" fmla="val -31253"/>
              <a:gd name="adj2" fmla="val 126749"/>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style>
          <a:lnRef idx="2">
            <a:schemeClr val="accent5"/>
          </a:lnRef>
          <a:fillRef idx="1">
            <a:schemeClr val="lt1"/>
          </a:fillRef>
          <a:effectRef idx="0">
            <a:schemeClr val="accent5"/>
          </a:effectRef>
          <a:fontRef idx="minor">
            <a:schemeClr val="dk1"/>
          </a:fontRef>
        </p:style>
        <p:txBody>
          <a:bodyPr rtlCol="0" anchor="ctr"/>
          <a:lstStyle/>
          <a:p>
            <a:pPr algn="ctr"/>
            <a:endParaRPr lang="fa-IR" b="1" dirty="0" smtClean="0">
              <a:solidFill>
                <a:schemeClr val="tx1"/>
              </a:solidFill>
              <a:cs typeface="B Nazanin" pitchFamily="2" charset="-78"/>
            </a:endParaRPr>
          </a:p>
          <a:p>
            <a:pPr algn="just" rtl="1"/>
            <a:r>
              <a:rPr lang="fa-IR" b="1" dirty="0" smtClean="0">
                <a:solidFill>
                  <a:schemeClr val="bg1"/>
                </a:solidFill>
                <a:cs typeface="B Nazanin" pitchFamily="2" charset="-78"/>
              </a:rPr>
              <a:t>امکان </a:t>
            </a:r>
            <a:r>
              <a:rPr lang="en-US" b="1" dirty="0" smtClean="0">
                <a:solidFill>
                  <a:srgbClr val="FF0000"/>
                </a:solidFill>
                <a:cs typeface="B Nazanin" pitchFamily="2" charset="-78"/>
              </a:rPr>
              <a:t>Highlight</a:t>
            </a:r>
            <a:r>
              <a:rPr lang="fa-IR" b="1" dirty="0" smtClean="0">
                <a:solidFill>
                  <a:schemeClr val="bg1"/>
                </a:solidFill>
                <a:cs typeface="B Nazanin" pitchFamily="2" charset="-78"/>
              </a:rPr>
              <a:t> کردن قسمت هایی از یک متن مقاله </a:t>
            </a:r>
            <a:r>
              <a:rPr lang="fa-IR" b="1" dirty="0" smtClean="0">
                <a:solidFill>
                  <a:srgbClr val="FF0000"/>
                </a:solidFill>
                <a:cs typeface="B Nazanin" pitchFamily="2" charset="-78"/>
              </a:rPr>
              <a:t>(</a:t>
            </a:r>
            <a:r>
              <a:rPr lang="en-US" b="1" dirty="0" smtClean="0">
                <a:solidFill>
                  <a:srgbClr val="FF0000"/>
                </a:solidFill>
                <a:cs typeface="B Nazanin" pitchFamily="2" charset="-78"/>
              </a:rPr>
              <a:t>PDF</a:t>
            </a:r>
            <a:r>
              <a:rPr lang="fa-IR" b="1" dirty="0" smtClean="0">
                <a:solidFill>
                  <a:srgbClr val="FF0000"/>
                </a:solidFill>
                <a:cs typeface="B Nazanin" pitchFamily="2" charset="-78"/>
              </a:rPr>
              <a:t>) </a:t>
            </a:r>
            <a:r>
              <a:rPr lang="fa-IR" b="1" dirty="0" smtClean="0">
                <a:solidFill>
                  <a:schemeClr val="bg1"/>
                </a:solidFill>
                <a:cs typeface="B Nazanin" pitchFamily="2" charset="-78"/>
              </a:rPr>
              <a:t>و نیز یادداشت نویسی (حاشیه نویسی ) در بخش های                مختلفی از یک سند</a:t>
            </a:r>
          </a:p>
          <a:p>
            <a:pPr algn="ctr"/>
            <a:endParaRPr lang="en-US" b="1" dirty="0">
              <a:solidFill>
                <a:schemeClr val="tx1"/>
              </a:solidFill>
            </a:endParaRPr>
          </a:p>
        </p:txBody>
      </p:sp>
      <p:sp>
        <p:nvSpPr>
          <p:cNvPr id="4" name="Action Button: Home 3">
            <a:hlinkClick r:id="rId3" action="ppaction://hlinksldjump" highlightClick="1"/>
          </p:cNvPr>
          <p:cNvSpPr/>
          <p:nvPr/>
        </p:nvSpPr>
        <p:spPr>
          <a:xfrm>
            <a:off x="8763000" y="64770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28575" y="0"/>
            <a:ext cx="9086850" cy="6858000"/>
          </a:xfrm>
          <a:prstGeom prst="rect">
            <a:avLst/>
          </a:prstGeom>
          <a:noFill/>
          <a:ln w="9525">
            <a:noFill/>
            <a:miter lim="800000"/>
            <a:headEnd/>
            <a:tailEnd/>
          </a:ln>
          <a:effectLst/>
        </p:spPr>
      </p:pic>
      <p:sp>
        <p:nvSpPr>
          <p:cNvPr id="7" name="Rounded Rectangular Callout 6"/>
          <p:cNvSpPr/>
          <p:nvPr/>
        </p:nvSpPr>
        <p:spPr>
          <a:xfrm>
            <a:off x="990600" y="4114800"/>
            <a:ext cx="5410200" cy="533400"/>
          </a:xfrm>
          <a:prstGeom prst="wedgeRoundRectCallout">
            <a:avLst>
              <a:gd name="adj1" fmla="val 40040"/>
              <a:gd name="adj2" fmla="val -133733"/>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style>
          <a:lnRef idx="2">
            <a:schemeClr val="accent5"/>
          </a:lnRef>
          <a:fillRef idx="1">
            <a:schemeClr val="lt1"/>
          </a:fillRef>
          <a:effectRef idx="0">
            <a:schemeClr val="accent5"/>
          </a:effectRef>
          <a:fontRef idx="minor">
            <a:schemeClr val="dk1"/>
          </a:fontRef>
        </p:style>
        <p:txBody>
          <a:bodyPr rtlCol="0" anchor="ctr"/>
          <a:lstStyle/>
          <a:p>
            <a:pPr algn="ctr" rtl="1"/>
            <a:r>
              <a:rPr lang="fa-IR" b="1" dirty="0" smtClean="0">
                <a:cs typeface="B Nazanin" pitchFamily="2" charset="-78"/>
              </a:rPr>
              <a:t>امکان تکمیل اطلاعات استنادی مقاله ازروی فایل آن در تب </a:t>
            </a:r>
            <a:r>
              <a:rPr lang="en-US" b="1" dirty="0" smtClean="0">
                <a:solidFill>
                  <a:srgbClr val="FF0000"/>
                </a:solidFill>
                <a:cs typeface="B Nazanin" pitchFamily="2" charset="-78"/>
              </a:rPr>
              <a:t>Details</a:t>
            </a:r>
            <a:endParaRPr lang="en-US" b="1" dirty="0">
              <a:solidFill>
                <a:srgbClr val="FF0000"/>
              </a:solidFill>
            </a:endParaRPr>
          </a:p>
        </p:txBody>
      </p:sp>
      <p:sp>
        <p:nvSpPr>
          <p:cNvPr id="8" name="Rectangle 7"/>
          <p:cNvSpPr/>
          <p:nvPr/>
        </p:nvSpPr>
        <p:spPr>
          <a:xfrm>
            <a:off x="5715000" y="1371600"/>
            <a:ext cx="5334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3" action="ppaction://hlinksldjump" highlightClick="1"/>
          </p:cNvPr>
          <p:cNvSpPr/>
          <p:nvPr/>
        </p:nvSpPr>
        <p:spPr>
          <a:xfrm>
            <a:off x="8763000" y="64770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7" presetClass="entr" presetSubtype="10"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9" name="Rectangle 8"/>
          <p:cNvSpPr/>
          <p:nvPr/>
        </p:nvSpPr>
        <p:spPr>
          <a:xfrm>
            <a:off x="1524000" y="2467570"/>
            <a:ext cx="646843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anose="00000700000000000000" pitchFamily="2" charset="-78"/>
              </a:rPr>
              <a:t>باسپاس از حسن توجه شما</a:t>
            </a:r>
            <a:endParaRPr lang="fa-I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anose="00000700000000000000" pitchFamily="2" charset="-78"/>
            </a:endParaRPr>
          </a:p>
        </p:txBody>
      </p:sp>
      <p:sp>
        <p:nvSpPr>
          <p:cNvPr id="4" name="Action Button: Home 3">
            <a:hlinkClick r:id="rId3" action="ppaction://hlinksldjump" highlightClick="1"/>
          </p:cNvPr>
          <p:cNvSpPr/>
          <p:nvPr/>
        </p:nvSpPr>
        <p:spPr>
          <a:xfrm>
            <a:off x="8763000" y="64770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480303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معرفی نرم افزار مندلی"/>
          <p:cNvPicPr>
            <a:picLocks noChangeAspect="1" noChangeArrowheads="1"/>
          </p:cNvPicPr>
          <p:nvPr/>
        </p:nvPicPr>
        <p:blipFill>
          <a:blip r:embed="rId2"/>
          <a:srcRect/>
          <a:stretch>
            <a:fillRect/>
          </a:stretch>
        </p:blipFill>
        <p:spPr bwMode="auto">
          <a:xfrm>
            <a:off x="-76200" y="-76200"/>
            <a:ext cx="9372600" cy="701040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7620000" cy="6400800"/>
          </a:xfrm>
        </p:spPr>
        <p:txBody>
          <a:bodyPr>
            <a:normAutofit fontScale="92500" lnSpcReduction="20000"/>
          </a:bodyPr>
          <a:lstStyle/>
          <a:p>
            <a:pPr algn="r" rtl="1"/>
            <a:r>
              <a:rPr lang="en-US" sz="1900" b="1" dirty="0" smtClean="0">
                <a:solidFill>
                  <a:schemeClr val="bg1"/>
                </a:solidFill>
                <a:cs typeface="B Nazanin" pitchFamily="2" charset="-78"/>
                <a:hlinkClick r:id="rId2" action="ppaction://hlinksldjump"/>
              </a:rPr>
              <a:t> -</a:t>
            </a:r>
            <a:r>
              <a:rPr lang="fa-IR" sz="1900" b="1" dirty="0" smtClean="0">
                <a:solidFill>
                  <a:schemeClr val="bg1"/>
                </a:solidFill>
                <a:cs typeface="B Nazanin" pitchFamily="2" charset="-78"/>
                <a:hlinkClick r:id="rId2" action="ppaction://hlinksldjump"/>
              </a:rPr>
              <a:t>پیشینه </a:t>
            </a:r>
            <a:r>
              <a:rPr lang="fa-IR" sz="1900" b="1" dirty="0">
                <a:solidFill>
                  <a:schemeClr val="bg1"/>
                </a:solidFill>
                <a:cs typeface="B Nazanin" pitchFamily="2" charset="-78"/>
                <a:hlinkClick r:id="rId2" action="ppaction://hlinksldjump"/>
              </a:rPr>
              <a:t>(مندلی چیست؟)</a:t>
            </a:r>
            <a:endParaRPr lang="fa-IR" sz="1900" b="1" dirty="0">
              <a:solidFill>
                <a:schemeClr val="bg1"/>
              </a:solidFill>
              <a:cs typeface="B Nazanin" pitchFamily="2" charset="-78"/>
            </a:endParaRPr>
          </a:p>
          <a:p>
            <a:pPr algn="r" rtl="1"/>
            <a:r>
              <a:rPr lang="en-US" sz="1900" b="1" dirty="0" smtClean="0">
                <a:solidFill>
                  <a:schemeClr val="bg1"/>
                </a:solidFill>
                <a:cs typeface="B Nazanin" pitchFamily="2" charset="-78"/>
                <a:hlinkClick r:id="rId3" action="ppaction://hlinksldjump"/>
              </a:rPr>
              <a:t> -</a:t>
            </a:r>
            <a:r>
              <a:rPr lang="fa-IR" sz="1900" b="1" dirty="0" smtClean="0">
                <a:solidFill>
                  <a:schemeClr val="bg1"/>
                </a:solidFill>
                <a:cs typeface="B Nazanin" pitchFamily="2" charset="-78"/>
                <a:hlinkClick r:id="rId3" action="ppaction://hlinksldjump"/>
              </a:rPr>
              <a:t>چگونگی </a:t>
            </a:r>
            <a:r>
              <a:rPr lang="fa-IR" sz="1900" b="1" dirty="0">
                <a:solidFill>
                  <a:schemeClr val="bg1"/>
                </a:solidFill>
                <a:cs typeface="B Nazanin" pitchFamily="2" charset="-78"/>
                <a:hlinkClick r:id="rId3" action="ppaction://hlinksldjump"/>
              </a:rPr>
              <a:t>ثبت نام ،دانلود ونصب نرم افزار</a:t>
            </a:r>
            <a:endParaRPr lang="fa-IR" sz="1900" b="1" dirty="0">
              <a:solidFill>
                <a:schemeClr val="bg1"/>
              </a:solidFill>
              <a:cs typeface="B Nazanin" pitchFamily="2" charset="-78"/>
            </a:endParaRPr>
          </a:p>
          <a:p>
            <a:pPr algn="r" rtl="1"/>
            <a:r>
              <a:rPr lang="en-US" sz="1900" b="1" dirty="0" smtClean="0">
                <a:solidFill>
                  <a:schemeClr val="bg1"/>
                </a:solidFill>
                <a:cs typeface="B Nazanin" pitchFamily="2" charset="-78"/>
                <a:hlinkClick r:id="rId4" action="ppaction://hlinksldjump"/>
              </a:rPr>
              <a:t>-</a:t>
            </a:r>
            <a:r>
              <a:rPr lang="fa-IR" sz="1900" b="1" dirty="0" smtClean="0">
                <a:solidFill>
                  <a:schemeClr val="bg1"/>
                </a:solidFill>
                <a:cs typeface="B Nazanin" pitchFamily="2" charset="-78"/>
                <a:hlinkClick r:id="rId4" action="ppaction://hlinksldjump"/>
              </a:rPr>
              <a:t> کتابخانه شخصی شما وامکانات آن</a:t>
            </a:r>
            <a:endParaRPr lang="en-US" sz="1900" b="1" dirty="0" smtClean="0">
              <a:solidFill>
                <a:schemeClr val="bg1"/>
              </a:solidFill>
              <a:cs typeface="B Nazanin" pitchFamily="2" charset="-78"/>
            </a:endParaRPr>
          </a:p>
          <a:p>
            <a:pPr algn="r" rtl="1"/>
            <a:r>
              <a:rPr lang="en-US" sz="1900" b="1" dirty="0" smtClean="0">
                <a:solidFill>
                  <a:schemeClr val="bg1"/>
                </a:solidFill>
                <a:cs typeface="B Nazanin" pitchFamily="2" charset="-78"/>
                <a:hlinkClick r:id="rId5" action="ppaction://hlinksldjump"/>
              </a:rPr>
              <a:t>      </a:t>
            </a:r>
            <a:r>
              <a:rPr lang="fa-IR" sz="1900" b="1" dirty="0" smtClean="0">
                <a:solidFill>
                  <a:schemeClr val="bg1"/>
                </a:solidFill>
                <a:cs typeface="B Nazanin" pitchFamily="2" charset="-78"/>
                <a:hlinkClick r:id="rId5" action="ppaction://hlinksldjump"/>
              </a:rPr>
              <a:t>    . نمای کلی نرم افزار</a:t>
            </a:r>
            <a:endParaRPr lang="fa-IR" sz="1900" b="1" dirty="0" smtClean="0">
              <a:solidFill>
                <a:schemeClr val="bg1"/>
              </a:solidFill>
              <a:cs typeface="B Nazanin" pitchFamily="2" charset="-78"/>
            </a:endParaRPr>
          </a:p>
          <a:p>
            <a:pPr algn="r" rtl="1"/>
            <a:r>
              <a:rPr lang="fa-IR" sz="1900" b="1" dirty="0" smtClean="0">
                <a:solidFill>
                  <a:schemeClr val="bg1"/>
                </a:solidFill>
                <a:cs typeface="B Nazanin" pitchFamily="2" charset="-78"/>
                <a:hlinkClick r:id="rId6" action="ppaction://hlinksldjump"/>
              </a:rPr>
              <a:t>          . امکانات نرم افزار مندلی</a:t>
            </a:r>
            <a:endParaRPr lang="fa-IR" sz="1900" b="1" dirty="0" smtClean="0">
              <a:solidFill>
                <a:schemeClr val="bg1"/>
              </a:solidFill>
              <a:cs typeface="B Nazanin" pitchFamily="2" charset="-78"/>
            </a:endParaRPr>
          </a:p>
          <a:p>
            <a:pPr algn="r" rtl="1"/>
            <a:r>
              <a:rPr lang="en-US" sz="1900" b="1" dirty="0" smtClean="0">
                <a:solidFill>
                  <a:schemeClr val="bg1"/>
                </a:solidFill>
                <a:cs typeface="B Nazanin" pitchFamily="2" charset="-78"/>
              </a:rPr>
              <a:t>-</a:t>
            </a:r>
            <a:r>
              <a:rPr lang="fa-IR" sz="1900" b="1" dirty="0" smtClean="0">
                <a:solidFill>
                  <a:schemeClr val="bg1"/>
                </a:solidFill>
                <a:cs typeface="B Nazanin" pitchFamily="2" charset="-78"/>
              </a:rPr>
              <a:t> نصب مندلی بر روی مرورگرها</a:t>
            </a:r>
          </a:p>
          <a:p>
            <a:pPr algn="r" rtl="1"/>
            <a:r>
              <a:rPr lang="en-US" sz="1900" b="1" dirty="0" smtClean="0">
                <a:solidFill>
                  <a:schemeClr val="bg1"/>
                </a:solidFill>
                <a:cs typeface="B Nazanin" pitchFamily="2" charset="-78"/>
              </a:rPr>
              <a:t>          </a:t>
            </a:r>
            <a:r>
              <a:rPr lang="fa-IR" sz="1900" b="1" dirty="0" smtClean="0">
                <a:solidFill>
                  <a:schemeClr val="bg1"/>
                </a:solidFill>
                <a:cs typeface="B Nazanin" pitchFamily="2" charset="-78"/>
              </a:rPr>
              <a:t>. نصب </a:t>
            </a:r>
            <a:r>
              <a:rPr lang="en-US" sz="1900" b="1" dirty="0" smtClean="0">
                <a:solidFill>
                  <a:schemeClr val="bg1"/>
                </a:solidFill>
                <a:cs typeface="B Nazanin" pitchFamily="2" charset="-78"/>
              </a:rPr>
              <a:t>Web Importer</a:t>
            </a:r>
            <a:r>
              <a:rPr lang="fa-IR" sz="1900" b="1" dirty="0" smtClean="0">
                <a:solidFill>
                  <a:schemeClr val="bg1"/>
                </a:solidFill>
                <a:cs typeface="B Nazanin" pitchFamily="2" charset="-78"/>
              </a:rPr>
              <a:t> بر روی </a:t>
            </a:r>
            <a:r>
              <a:rPr lang="en-US" sz="1900" b="1" dirty="0" smtClean="0">
                <a:solidFill>
                  <a:schemeClr val="bg1"/>
                </a:solidFill>
                <a:cs typeface="B Nazanin" pitchFamily="2" charset="-78"/>
              </a:rPr>
              <a:t>Fire Fox</a:t>
            </a:r>
          </a:p>
          <a:p>
            <a:pPr algn="r" rtl="1"/>
            <a:r>
              <a:rPr lang="fa-IR" sz="1900" b="1" dirty="0" smtClean="0">
                <a:solidFill>
                  <a:schemeClr val="bg1"/>
                </a:solidFill>
                <a:cs typeface="B Nazanin" pitchFamily="2" charset="-78"/>
              </a:rPr>
              <a:t>          . نصب </a:t>
            </a:r>
            <a:r>
              <a:rPr lang="en-US" sz="1900" b="1" dirty="0" smtClean="0">
                <a:solidFill>
                  <a:schemeClr val="bg1"/>
                </a:solidFill>
                <a:cs typeface="B Nazanin" pitchFamily="2" charset="-78"/>
              </a:rPr>
              <a:t>Web Importer</a:t>
            </a:r>
            <a:r>
              <a:rPr lang="fa-IR" sz="1900" b="1" dirty="0" smtClean="0">
                <a:solidFill>
                  <a:schemeClr val="bg1"/>
                </a:solidFill>
                <a:cs typeface="B Nazanin" pitchFamily="2" charset="-78"/>
              </a:rPr>
              <a:t> بر روی </a:t>
            </a:r>
            <a:r>
              <a:rPr lang="en-US" sz="1900" b="1" dirty="0" err="1" smtClean="0">
                <a:solidFill>
                  <a:schemeClr val="bg1"/>
                </a:solidFill>
                <a:cs typeface="B Nazanin" pitchFamily="2" charset="-78"/>
              </a:rPr>
              <a:t>Googel</a:t>
            </a:r>
            <a:r>
              <a:rPr lang="en-US" sz="1900" b="1" dirty="0" smtClean="0">
                <a:solidFill>
                  <a:schemeClr val="bg1"/>
                </a:solidFill>
                <a:cs typeface="B Nazanin" pitchFamily="2" charset="-78"/>
              </a:rPr>
              <a:t> Chrome</a:t>
            </a:r>
          </a:p>
          <a:p>
            <a:pPr algn="r" rtl="1"/>
            <a:r>
              <a:rPr lang="en-US" sz="1900" b="1" dirty="0" smtClean="0">
                <a:solidFill>
                  <a:schemeClr val="bg1"/>
                </a:solidFill>
                <a:cs typeface="B Nazanin" pitchFamily="2" charset="-78"/>
              </a:rPr>
              <a:t>-</a:t>
            </a:r>
            <a:r>
              <a:rPr lang="fa-IR" sz="1900" b="1" dirty="0" smtClean="0">
                <a:solidFill>
                  <a:schemeClr val="bg1"/>
                </a:solidFill>
                <a:cs typeface="B Nazanin" pitchFamily="2" charset="-78"/>
              </a:rPr>
              <a:t> نصب افزونه مندلی بر روی </a:t>
            </a:r>
            <a:r>
              <a:rPr lang="en-US" sz="1900" b="1" dirty="0" smtClean="0">
                <a:solidFill>
                  <a:schemeClr val="bg1"/>
                </a:solidFill>
                <a:cs typeface="B Nazanin" pitchFamily="2" charset="-78"/>
              </a:rPr>
              <a:t>Word</a:t>
            </a:r>
            <a:endParaRPr lang="fa-IR" sz="1900" b="1" dirty="0">
              <a:solidFill>
                <a:schemeClr val="bg1"/>
              </a:solidFill>
              <a:cs typeface="B Nazanin" pitchFamily="2" charset="-78"/>
            </a:endParaRPr>
          </a:p>
          <a:p>
            <a:pPr algn="r" rtl="1"/>
            <a:r>
              <a:rPr lang="en-US" sz="1900" b="1" dirty="0" smtClean="0">
                <a:solidFill>
                  <a:schemeClr val="bg1"/>
                </a:solidFill>
                <a:cs typeface="B Nazanin" pitchFamily="2" charset="-78"/>
              </a:rPr>
              <a:t> -</a:t>
            </a:r>
            <a:r>
              <a:rPr lang="fa-IR" sz="1900" b="1" dirty="0" smtClean="0">
                <a:solidFill>
                  <a:schemeClr val="bg1"/>
                </a:solidFill>
                <a:cs typeface="B Nazanin" pitchFamily="2" charset="-78"/>
              </a:rPr>
              <a:t>نحوه جستجو وشیوه های انتقال مقالات ومنابع به کتابخانه </a:t>
            </a:r>
          </a:p>
          <a:p>
            <a:pPr algn="r" rtl="1"/>
            <a:r>
              <a:rPr lang="en-US" sz="1900" b="1" dirty="0" smtClean="0">
                <a:solidFill>
                  <a:schemeClr val="bg1"/>
                </a:solidFill>
                <a:cs typeface="B Nazanin" pitchFamily="2" charset="-78"/>
              </a:rPr>
              <a:t> </a:t>
            </a:r>
            <a:r>
              <a:rPr lang="fa-IR" sz="1900" b="1" dirty="0" smtClean="0">
                <a:solidFill>
                  <a:schemeClr val="bg1"/>
                </a:solidFill>
                <a:cs typeface="B Nazanin" pitchFamily="2" charset="-78"/>
              </a:rPr>
              <a:t>       .</a:t>
            </a:r>
            <a:r>
              <a:rPr lang="en-US" sz="1900" b="1" dirty="0" smtClean="0">
                <a:solidFill>
                  <a:schemeClr val="bg1"/>
                </a:solidFill>
                <a:cs typeface="B Nazanin" pitchFamily="2" charset="-78"/>
              </a:rPr>
              <a:t> </a:t>
            </a:r>
            <a:r>
              <a:rPr lang="fa-IR" sz="1900" b="1" dirty="0" smtClean="0">
                <a:solidFill>
                  <a:schemeClr val="bg1"/>
                </a:solidFill>
                <a:cs typeface="B Nazanin" pitchFamily="2" charset="-78"/>
              </a:rPr>
              <a:t>جستجو در</a:t>
            </a:r>
            <a:r>
              <a:rPr lang="en-US" sz="1900" b="1" dirty="0">
                <a:solidFill>
                  <a:schemeClr val="bg1"/>
                </a:solidFill>
                <a:cs typeface="B Nazanin" pitchFamily="2" charset="-78"/>
              </a:rPr>
              <a:t>google scholar</a:t>
            </a:r>
            <a:r>
              <a:rPr lang="fa-IR" sz="1900" b="1" dirty="0" smtClean="0">
                <a:solidFill>
                  <a:schemeClr val="bg1"/>
                </a:solidFill>
                <a:cs typeface="B Nazanin" pitchFamily="2" charset="-78"/>
              </a:rPr>
              <a:t> </a:t>
            </a:r>
            <a:endParaRPr lang="en-US" sz="1900" b="1" dirty="0" smtClean="0">
              <a:solidFill>
                <a:schemeClr val="bg1"/>
              </a:solidFill>
              <a:cs typeface="B Nazanin" pitchFamily="2" charset="-78"/>
            </a:endParaRPr>
          </a:p>
          <a:p>
            <a:pPr algn="r" rtl="1"/>
            <a:r>
              <a:rPr lang="fa-IR" sz="1900" b="1" dirty="0" smtClean="0">
                <a:solidFill>
                  <a:schemeClr val="bg1"/>
                </a:solidFill>
                <a:cs typeface="B Nazanin" pitchFamily="2" charset="-78"/>
              </a:rPr>
              <a:t>       </a:t>
            </a:r>
            <a:r>
              <a:rPr lang="en-US" sz="1900" b="1" dirty="0" smtClean="0">
                <a:solidFill>
                  <a:schemeClr val="bg1"/>
                </a:solidFill>
                <a:cs typeface="B Nazanin" pitchFamily="2" charset="-78"/>
              </a:rPr>
              <a:t> </a:t>
            </a:r>
            <a:r>
              <a:rPr lang="fa-IR" sz="1900" b="1" dirty="0" smtClean="0">
                <a:solidFill>
                  <a:schemeClr val="bg1"/>
                </a:solidFill>
                <a:cs typeface="B Nazanin" pitchFamily="2" charset="-78"/>
              </a:rPr>
              <a:t>.</a:t>
            </a:r>
            <a:r>
              <a:rPr lang="en-US" sz="1900" b="1" dirty="0" smtClean="0">
                <a:solidFill>
                  <a:schemeClr val="bg1"/>
                </a:solidFill>
                <a:cs typeface="B Nazanin" pitchFamily="2" charset="-78"/>
              </a:rPr>
              <a:t> </a:t>
            </a:r>
            <a:r>
              <a:rPr lang="fa-IR" sz="1900" b="1" dirty="0" smtClean="0">
                <a:solidFill>
                  <a:schemeClr val="bg1"/>
                </a:solidFill>
                <a:cs typeface="B Nazanin" pitchFamily="2" charset="-78"/>
              </a:rPr>
              <a:t>جستجو در </a:t>
            </a:r>
            <a:r>
              <a:rPr lang="en-US" sz="1900" b="1" dirty="0" err="1" smtClean="0">
                <a:solidFill>
                  <a:schemeClr val="bg1"/>
                </a:solidFill>
                <a:cs typeface="B Nazanin" pitchFamily="2" charset="-78"/>
              </a:rPr>
              <a:t>pubmed</a:t>
            </a:r>
            <a:endParaRPr lang="en-US" sz="1900" b="1" dirty="0" smtClean="0">
              <a:solidFill>
                <a:schemeClr val="bg1"/>
              </a:solidFill>
              <a:cs typeface="B Nazanin" pitchFamily="2" charset="-78"/>
            </a:endParaRPr>
          </a:p>
          <a:p>
            <a:pPr algn="r" rtl="1"/>
            <a:r>
              <a:rPr lang="fa-IR" sz="1900" b="1" dirty="0" smtClean="0">
                <a:solidFill>
                  <a:schemeClr val="bg1"/>
                </a:solidFill>
                <a:cs typeface="B Nazanin" pitchFamily="2" charset="-78"/>
              </a:rPr>
              <a:t>        . جستجو در </a:t>
            </a:r>
            <a:r>
              <a:rPr lang="en-US" sz="1900" b="1" dirty="0" smtClean="0">
                <a:solidFill>
                  <a:schemeClr val="bg1"/>
                </a:solidFill>
                <a:cs typeface="B Nazanin" pitchFamily="2" charset="-78"/>
              </a:rPr>
              <a:t>Scopus</a:t>
            </a:r>
            <a:r>
              <a:rPr lang="fa-IR" sz="1900" b="1" dirty="0" smtClean="0">
                <a:solidFill>
                  <a:schemeClr val="bg1"/>
                </a:solidFill>
                <a:cs typeface="B Nazanin" pitchFamily="2" charset="-78"/>
              </a:rPr>
              <a:t> </a:t>
            </a:r>
            <a:endParaRPr lang="en-US" sz="1900" b="1" dirty="0">
              <a:solidFill>
                <a:schemeClr val="bg1"/>
              </a:solidFill>
              <a:cs typeface="B Nazanin" pitchFamily="2" charset="-78"/>
            </a:endParaRPr>
          </a:p>
          <a:p>
            <a:pPr algn="r" rtl="1"/>
            <a:r>
              <a:rPr lang="fa-IR" sz="1900" b="1" dirty="0" smtClean="0">
                <a:solidFill>
                  <a:schemeClr val="bg1"/>
                </a:solidFill>
                <a:cs typeface="B Nazanin" pitchFamily="2" charset="-78"/>
              </a:rPr>
              <a:t>        . انتقال از یک نشریه ای خاص</a:t>
            </a:r>
          </a:p>
          <a:p>
            <a:pPr algn="r" rtl="1"/>
            <a:r>
              <a:rPr lang="fa-IR" sz="1900" b="1" dirty="0" smtClean="0">
                <a:solidFill>
                  <a:schemeClr val="bg1"/>
                </a:solidFill>
                <a:cs typeface="B Nazanin" pitchFamily="2" charset="-78"/>
              </a:rPr>
              <a:t>        . ورود اطلاعات بصورت دستی در </a:t>
            </a:r>
            <a:r>
              <a:rPr lang="en-US" sz="1900" b="1" dirty="0" err="1" smtClean="0">
                <a:solidFill>
                  <a:schemeClr val="bg1"/>
                </a:solidFill>
                <a:cs typeface="B Nazanin" pitchFamily="2" charset="-78"/>
              </a:rPr>
              <a:t>Mendeley</a:t>
            </a:r>
            <a:endParaRPr lang="fa-IR" sz="1900" b="1" dirty="0" smtClean="0">
              <a:solidFill>
                <a:schemeClr val="bg1"/>
              </a:solidFill>
              <a:cs typeface="B Nazanin" pitchFamily="2" charset="-78"/>
            </a:endParaRPr>
          </a:p>
          <a:p>
            <a:pPr algn="r" rtl="1"/>
            <a:r>
              <a:rPr lang="en-US" sz="1900" b="1" dirty="0" smtClean="0">
                <a:solidFill>
                  <a:schemeClr val="bg1"/>
                </a:solidFill>
                <a:cs typeface="B Nazanin" pitchFamily="2" charset="-78"/>
              </a:rPr>
              <a:t> -</a:t>
            </a:r>
            <a:r>
              <a:rPr lang="fa-IR" sz="1900" b="1" dirty="0" smtClean="0">
                <a:solidFill>
                  <a:schemeClr val="bg1"/>
                </a:solidFill>
                <a:cs typeface="B Nazanin" pitchFamily="2" charset="-78"/>
              </a:rPr>
              <a:t>مدیریت </a:t>
            </a:r>
            <a:r>
              <a:rPr lang="fa-IR" sz="1900" b="1" dirty="0">
                <a:solidFill>
                  <a:schemeClr val="bg1"/>
                </a:solidFill>
                <a:cs typeface="B Nazanin" pitchFamily="2" charset="-78"/>
              </a:rPr>
              <a:t>منابع </a:t>
            </a:r>
            <a:r>
              <a:rPr lang="fa-IR" sz="1900" b="1" dirty="0" smtClean="0">
                <a:solidFill>
                  <a:schemeClr val="bg1"/>
                </a:solidFill>
                <a:cs typeface="B Nazanin" pitchFamily="2" charset="-78"/>
              </a:rPr>
              <a:t>واسناد</a:t>
            </a:r>
            <a:endParaRPr lang="en-US" sz="1900" b="1" dirty="0" smtClean="0">
              <a:solidFill>
                <a:schemeClr val="bg1"/>
              </a:solidFill>
              <a:cs typeface="B Nazanin" pitchFamily="2" charset="-78"/>
            </a:endParaRPr>
          </a:p>
          <a:p>
            <a:pPr algn="r" rtl="1"/>
            <a:r>
              <a:rPr lang="en-US" sz="1900" b="1" dirty="0" smtClean="0">
                <a:solidFill>
                  <a:schemeClr val="bg1"/>
                </a:solidFill>
                <a:cs typeface="B Nazanin" pitchFamily="2" charset="-78"/>
              </a:rPr>
              <a:t>       </a:t>
            </a:r>
            <a:r>
              <a:rPr lang="fa-IR" sz="1900" b="1" dirty="0" smtClean="0">
                <a:solidFill>
                  <a:schemeClr val="bg1"/>
                </a:solidFill>
                <a:cs typeface="B Nazanin" pitchFamily="2" charset="-78"/>
              </a:rPr>
              <a:t> . حذف مراجع تکراری</a:t>
            </a:r>
          </a:p>
          <a:p>
            <a:pPr algn="r" rtl="1"/>
            <a:r>
              <a:rPr lang="en-US" sz="1900" b="1" dirty="0" smtClean="0">
                <a:solidFill>
                  <a:schemeClr val="bg1"/>
                </a:solidFill>
                <a:cs typeface="B Nazanin" pitchFamily="2" charset="-78"/>
              </a:rPr>
              <a:t> -</a:t>
            </a:r>
            <a:r>
              <a:rPr lang="fa-IR" sz="1900" b="1" dirty="0" smtClean="0">
                <a:solidFill>
                  <a:schemeClr val="bg1"/>
                </a:solidFill>
                <a:cs typeface="B Nazanin" pitchFamily="2" charset="-78"/>
              </a:rPr>
              <a:t>ایجاد استنادها در محیط </a:t>
            </a:r>
            <a:r>
              <a:rPr lang="en-US" sz="1900" b="1" dirty="0" smtClean="0">
                <a:solidFill>
                  <a:schemeClr val="bg1"/>
                </a:solidFill>
                <a:cs typeface="B Nazanin" pitchFamily="2" charset="-78"/>
              </a:rPr>
              <a:t>Word</a:t>
            </a:r>
            <a:endParaRPr lang="fa-IR" sz="1900" b="1" dirty="0" smtClean="0">
              <a:solidFill>
                <a:schemeClr val="bg1"/>
              </a:solidFill>
              <a:cs typeface="B Nazanin" pitchFamily="2" charset="-78"/>
            </a:endParaRPr>
          </a:p>
          <a:p>
            <a:pPr algn="r" rtl="1"/>
            <a:r>
              <a:rPr lang="en-US" sz="1900" b="1" dirty="0" smtClean="0">
                <a:solidFill>
                  <a:schemeClr val="bg1"/>
                </a:solidFill>
                <a:cs typeface="B Nazanin" pitchFamily="2" charset="-78"/>
              </a:rPr>
              <a:t> -</a:t>
            </a:r>
            <a:r>
              <a:rPr lang="fa-IR" sz="1900" b="1" dirty="0" smtClean="0">
                <a:solidFill>
                  <a:schemeClr val="bg1"/>
                </a:solidFill>
                <a:cs typeface="B Nazanin" pitchFamily="2" charset="-78"/>
              </a:rPr>
              <a:t>انتقال اطلاعات از </a:t>
            </a:r>
            <a:r>
              <a:rPr lang="en-US" sz="1900" b="1" dirty="0" err="1" smtClean="0">
                <a:solidFill>
                  <a:schemeClr val="bg1"/>
                </a:solidFill>
                <a:cs typeface="B Nazanin" pitchFamily="2" charset="-78"/>
              </a:rPr>
              <a:t>Mendeley</a:t>
            </a:r>
            <a:r>
              <a:rPr lang="fa-IR" sz="1900" b="1" dirty="0" smtClean="0">
                <a:solidFill>
                  <a:schemeClr val="bg1"/>
                </a:solidFill>
                <a:cs typeface="B Nazanin" pitchFamily="2" charset="-78"/>
              </a:rPr>
              <a:t>  به </a:t>
            </a:r>
            <a:r>
              <a:rPr lang="en-US" sz="1900" b="1" dirty="0" smtClean="0">
                <a:solidFill>
                  <a:schemeClr val="bg1"/>
                </a:solidFill>
                <a:cs typeface="B Nazanin" pitchFamily="2" charset="-78"/>
              </a:rPr>
              <a:t>Endnote</a:t>
            </a:r>
            <a:endParaRPr lang="fa-IR" sz="1900" b="1" dirty="0" smtClean="0">
              <a:solidFill>
                <a:schemeClr val="bg1"/>
              </a:solidFill>
              <a:cs typeface="B Nazanin" pitchFamily="2" charset="-78"/>
            </a:endParaRPr>
          </a:p>
          <a:p>
            <a:pPr algn="r" rtl="1"/>
            <a:r>
              <a:rPr lang="en-US" sz="1900" b="1" dirty="0" smtClean="0">
                <a:solidFill>
                  <a:schemeClr val="bg1"/>
                </a:solidFill>
                <a:cs typeface="B Nazanin" pitchFamily="2" charset="-78"/>
              </a:rPr>
              <a:t> -</a:t>
            </a:r>
            <a:r>
              <a:rPr lang="fa-IR" sz="1900" b="1" dirty="0" smtClean="0">
                <a:solidFill>
                  <a:schemeClr val="bg1"/>
                </a:solidFill>
                <a:cs typeface="B Nazanin" pitchFamily="2" charset="-78"/>
              </a:rPr>
              <a:t>انتقال اطلاعات از </a:t>
            </a:r>
            <a:r>
              <a:rPr lang="en-US" sz="1900" b="1" dirty="0" smtClean="0">
                <a:solidFill>
                  <a:schemeClr val="bg1"/>
                </a:solidFill>
                <a:cs typeface="B Nazanin" pitchFamily="2" charset="-78"/>
              </a:rPr>
              <a:t>Endnote</a:t>
            </a:r>
            <a:r>
              <a:rPr lang="fa-IR" sz="1900" b="1" dirty="0" smtClean="0">
                <a:solidFill>
                  <a:schemeClr val="bg1"/>
                </a:solidFill>
                <a:cs typeface="B Nazanin" pitchFamily="2" charset="-78"/>
              </a:rPr>
              <a:t> به </a:t>
            </a:r>
            <a:r>
              <a:rPr lang="en-US" sz="1900" b="1" dirty="0" err="1" smtClean="0">
                <a:solidFill>
                  <a:schemeClr val="bg1"/>
                </a:solidFill>
                <a:cs typeface="B Nazanin" pitchFamily="2" charset="-78"/>
              </a:rPr>
              <a:t>Mendeley</a:t>
            </a:r>
            <a:endParaRPr lang="fa-IR" sz="1900" b="1" dirty="0" smtClean="0">
              <a:solidFill>
                <a:schemeClr val="bg1"/>
              </a:solidFill>
              <a:cs typeface="B Nazanin" pitchFamily="2" charset="-78"/>
            </a:endParaRPr>
          </a:p>
          <a:p>
            <a:pPr algn="r" rtl="1"/>
            <a:r>
              <a:rPr lang="en-US" sz="1900" b="1" dirty="0" smtClean="0">
                <a:solidFill>
                  <a:schemeClr val="bg1"/>
                </a:solidFill>
                <a:cs typeface="B Nazanin" pitchFamily="2" charset="-78"/>
              </a:rPr>
              <a:t>-</a:t>
            </a:r>
            <a:r>
              <a:rPr lang="fa-IR" sz="1900" b="1" dirty="0" smtClean="0">
                <a:solidFill>
                  <a:schemeClr val="bg1"/>
                </a:solidFill>
                <a:cs typeface="B Nazanin" pitchFamily="2" charset="-78"/>
              </a:rPr>
              <a:t> پروفایل </a:t>
            </a:r>
            <a:r>
              <a:rPr lang="fa-IR" sz="1900" b="1" dirty="0">
                <a:solidFill>
                  <a:schemeClr val="bg1"/>
                </a:solidFill>
                <a:cs typeface="B Nazanin" pitchFamily="2" charset="-78"/>
              </a:rPr>
              <a:t>شما (تحت وب</a:t>
            </a:r>
            <a:r>
              <a:rPr lang="fa-IR" sz="1900" b="1" dirty="0" smtClean="0">
                <a:solidFill>
                  <a:schemeClr val="bg1"/>
                </a:solidFill>
                <a:cs typeface="B Nazanin" pitchFamily="2" charset="-78"/>
              </a:rPr>
              <a:t>)</a:t>
            </a:r>
          </a:p>
          <a:p>
            <a:pPr algn="r" rtl="1"/>
            <a:r>
              <a:rPr lang="fa-IR" sz="1900" b="1" dirty="0" smtClean="0">
                <a:solidFill>
                  <a:schemeClr val="bg1"/>
                </a:solidFill>
                <a:cs typeface="B Nazanin" pitchFamily="2" charset="-78"/>
              </a:rPr>
              <a:t>- اشتراک گذاری مستندات و منابع</a:t>
            </a:r>
            <a:endParaRPr lang="fa-IR" sz="1900" b="1" dirty="0" smtClean="0">
              <a:solidFill>
                <a:schemeClr val="bg1"/>
              </a:solidFill>
              <a:cs typeface="B Nazanin" pitchFamily="2" charset="-78"/>
              <a:hlinkClick r:id="" action="ppaction://noaction"/>
            </a:endParaRPr>
          </a:p>
          <a:p>
            <a:pPr algn="r" rtl="1"/>
            <a:endParaRPr lang="fa-IR" sz="1900" b="1" dirty="0">
              <a:solidFill>
                <a:schemeClr val="bg1"/>
              </a:solidFill>
              <a:cs typeface="B Nazanin" pitchFamily="2" charset="-78"/>
            </a:endParaRPr>
          </a:p>
          <a:p>
            <a:pPr algn="r" rtl="1">
              <a:lnSpc>
                <a:spcPct val="150000"/>
              </a:lnSpc>
            </a:pPr>
            <a:endParaRPr lang="fa-IR" b="1" dirty="0" smtClean="0">
              <a:solidFill>
                <a:schemeClr val="bg1"/>
              </a:solidFill>
              <a:latin typeface="B Zar"/>
            </a:endParaRPr>
          </a:p>
          <a:p>
            <a:pPr algn="r" rtl="1">
              <a:lnSpc>
                <a:spcPct val="150000"/>
              </a:lnSpc>
            </a:pPr>
            <a:endParaRPr lang="fa-IR" b="1" dirty="0">
              <a:solidFill>
                <a:schemeClr val="bg1"/>
              </a:solidFill>
              <a:latin typeface="B Zar"/>
            </a:endParaRPr>
          </a:p>
        </p:txBody>
      </p:sp>
      <p:sp>
        <p:nvSpPr>
          <p:cNvPr id="4" name="TextBox 3"/>
          <p:cNvSpPr txBox="1"/>
          <p:nvPr/>
        </p:nvSpPr>
        <p:spPr>
          <a:xfrm>
            <a:off x="2590800" y="152400"/>
            <a:ext cx="3505200" cy="384721"/>
          </a:xfrm>
          <a:prstGeom prst="rect">
            <a:avLst/>
          </a:prstGeom>
          <a:noFill/>
        </p:spPr>
        <p:txBody>
          <a:bodyPr wrap="square" rtlCol="0">
            <a:spAutoFit/>
          </a:bodyPr>
          <a:lstStyle/>
          <a:p>
            <a:pPr algn="ctr"/>
            <a:r>
              <a:rPr lang="fa-IR" sz="1900" b="1" dirty="0" smtClean="0">
                <a:solidFill>
                  <a:srgbClr val="C00000"/>
                </a:solidFill>
                <a:cs typeface="B Nazanin" pitchFamily="2" charset="-78"/>
              </a:rPr>
              <a:t>فهرست مطالب</a:t>
            </a:r>
            <a:endParaRPr lang="en-US" sz="1900" b="1" dirty="0" smtClean="0">
              <a:solidFill>
                <a:srgbClr val="C00000"/>
              </a:solidFill>
              <a:cs typeface="B Nazanin" pitchFamily="2" charset="-78"/>
            </a:endParaRPr>
          </a:p>
        </p:txBody>
      </p:sp>
    </p:spTree>
    <p:extLst>
      <p:ext uri="{BB962C8B-B14F-4D97-AF65-F5344CB8AC3E}">
        <p14:creationId xmlns:p14="http://schemas.microsoft.com/office/powerpoint/2010/main" val="93614015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2000" fill="hold"/>
                                        <p:tgtEl>
                                          <p:spTgt spid="3">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2000" fill="hold"/>
                                        <p:tgtEl>
                                          <p:spTgt spid="3">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4" end="4"/>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5" end="5"/>
                                            </p:txEl>
                                          </p:spTgt>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6" end="6"/>
                                            </p:txEl>
                                          </p:spTgt>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7" end="7"/>
                                            </p:txEl>
                                          </p:spTgt>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0" dur="2000" fill="hold"/>
                                        <p:tgtEl>
                                          <p:spTgt spid="3">
                                            <p:txEl>
                                              <p:pRg st="8" end="8"/>
                                            </p:txEl>
                                          </p:spTgt>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p:cTn id="43"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9" end="9"/>
                                            </p:txEl>
                                          </p:spTgt>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p:cTn id="47" dur="2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8" dur="2000" fill="hold"/>
                                        <p:tgtEl>
                                          <p:spTgt spid="3">
                                            <p:txEl>
                                              <p:pRg st="10" end="10"/>
                                            </p:txEl>
                                          </p:spTgt>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p:cTn id="51" dur="2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11" end="11"/>
                                            </p:txEl>
                                          </p:spTgt>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p:cTn id="55" dur="2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56" dur="2000" fill="hold"/>
                                        <p:tgtEl>
                                          <p:spTgt spid="3">
                                            <p:txEl>
                                              <p:pRg st="12" end="12"/>
                                            </p:txEl>
                                          </p:spTgt>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p:cTn id="59" dur="2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60" dur="2000" fill="hold"/>
                                        <p:tgtEl>
                                          <p:spTgt spid="3">
                                            <p:txEl>
                                              <p:pRg st="13" end="13"/>
                                            </p:txEl>
                                          </p:spTgt>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 calcmode="lin" valueType="num">
                                      <p:cBhvr>
                                        <p:cTn id="63" dur="2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64" dur="2000" fill="hold"/>
                                        <p:tgtEl>
                                          <p:spTgt spid="3">
                                            <p:txEl>
                                              <p:pRg st="14" end="14"/>
                                            </p:txEl>
                                          </p:spTgt>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 calcmode="lin" valueType="num">
                                      <p:cBhvr>
                                        <p:cTn id="67" dur="20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68" dur="2000" fill="hold"/>
                                        <p:tgtEl>
                                          <p:spTgt spid="3">
                                            <p:txEl>
                                              <p:pRg st="15" end="15"/>
                                            </p:txEl>
                                          </p:spTgt>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anim calcmode="lin" valueType="num">
                                      <p:cBhvr>
                                        <p:cTn id="71" dur="2000" fill="hold"/>
                                        <p:tgtEl>
                                          <p:spTgt spid="3">
                                            <p:txEl>
                                              <p:pRg st="16" end="16"/>
                                            </p:txEl>
                                          </p:spTgt>
                                        </p:tgtEl>
                                        <p:attrNameLst>
                                          <p:attrName>ppt_w</p:attrName>
                                        </p:attrNameLst>
                                      </p:cBhvr>
                                      <p:tavLst>
                                        <p:tav tm="0">
                                          <p:val>
                                            <p:fltVal val="0"/>
                                          </p:val>
                                        </p:tav>
                                        <p:tav tm="100000">
                                          <p:val>
                                            <p:strVal val="#ppt_w"/>
                                          </p:val>
                                        </p:tav>
                                      </p:tavLst>
                                    </p:anim>
                                    <p:anim calcmode="lin" valueType="num">
                                      <p:cBhvr>
                                        <p:cTn id="72" dur="2000" fill="hold"/>
                                        <p:tgtEl>
                                          <p:spTgt spid="3">
                                            <p:txEl>
                                              <p:pRg st="16" end="16"/>
                                            </p:txEl>
                                          </p:spTgt>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anim calcmode="lin" valueType="num">
                                      <p:cBhvr>
                                        <p:cTn id="75" dur="2000" fill="hold"/>
                                        <p:tgtEl>
                                          <p:spTgt spid="3">
                                            <p:txEl>
                                              <p:pRg st="17" end="17"/>
                                            </p:txEl>
                                          </p:spTgt>
                                        </p:tgtEl>
                                        <p:attrNameLst>
                                          <p:attrName>ppt_w</p:attrName>
                                        </p:attrNameLst>
                                      </p:cBhvr>
                                      <p:tavLst>
                                        <p:tav tm="0">
                                          <p:val>
                                            <p:fltVal val="0"/>
                                          </p:val>
                                        </p:tav>
                                        <p:tav tm="100000">
                                          <p:val>
                                            <p:strVal val="#ppt_w"/>
                                          </p:val>
                                        </p:tav>
                                      </p:tavLst>
                                    </p:anim>
                                    <p:anim calcmode="lin" valueType="num">
                                      <p:cBhvr>
                                        <p:cTn id="76" dur="2000" fill="hold"/>
                                        <p:tgtEl>
                                          <p:spTgt spid="3">
                                            <p:txEl>
                                              <p:pRg st="17" end="17"/>
                                            </p:txEl>
                                          </p:spTgt>
                                        </p:tgtEl>
                                        <p:attrNameLst>
                                          <p:attrName>ppt_h</p:attrName>
                                        </p:attrNameLst>
                                      </p:cBhvr>
                                      <p:tavLst>
                                        <p:tav tm="0">
                                          <p:val>
                                            <p:fltVal val="0"/>
                                          </p:val>
                                        </p:tav>
                                        <p:tav tm="100000">
                                          <p:val>
                                            <p:strVal val="#ppt_h"/>
                                          </p:val>
                                        </p:tav>
                                      </p:tavLst>
                                    </p:anim>
                                  </p:childTnLst>
                                </p:cTn>
                              </p:par>
                              <p:par>
                                <p:cTn id="77" presetID="23" presetClass="entr" presetSubtype="16" fill="hold" nodeType="withEffect">
                                  <p:stCondLst>
                                    <p:cond delay="0"/>
                                  </p:stCondLst>
                                  <p:childTnLst>
                                    <p:set>
                                      <p:cBhvr>
                                        <p:cTn id="78" dur="1" fill="hold">
                                          <p:stCondLst>
                                            <p:cond delay="0"/>
                                          </p:stCondLst>
                                        </p:cTn>
                                        <p:tgtEl>
                                          <p:spTgt spid="3">
                                            <p:txEl>
                                              <p:pRg st="20" end="20"/>
                                            </p:txEl>
                                          </p:spTgt>
                                        </p:tgtEl>
                                        <p:attrNameLst>
                                          <p:attrName>style.visibility</p:attrName>
                                        </p:attrNameLst>
                                      </p:cBhvr>
                                      <p:to>
                                        <p:strVal val="visible"/>
                                      </p:to>
                                    </p:set>
                                    <p:anim calcmode="lin" valueType="num">
                                      <p:cBhvr>
                                        <p:cTn id="79" dur="2000" fill="hold"/>
                                        <p:tgtEl>
                                          <p:spTgt spid="3">
                                            <p:txEl>
                                              <p:pRg st="20" end="20"/>
                                            </p:txEl>
                                          </p:spTgt>
                                        </p:tgtEl>
                                        <p:attrNameLst>
                                          <p:attrName>ppt_w</p:attrName>
                                        </p:attrNameLst>
                                      </p:cBhvr>
                                      <p:tavLst>
                                        <p:tav tm="0">
                                          <p:val>
                                            <p:fltVal val="0"/>
                                          </p:val>
                                        </p:tav>
                                        <p:tav tm="100000">
                                          <p:val>
                                            <p:strVal val="#ppt_w"/>
                                          </p:val>
                                        </p:tav>
                                      </p:tavLst>
                                    </p:anim>
                                    <p:anim calcmode="lin" valueType="num">
                                      <p:cBhvr>
                                        <p:cTn id="80" dur="2000" fill="hold"/>
                                        <p:tgtEl>
                                          <p:spTgt spid="3">
                                            <p:txEl>
                                              <p:pRg st="20" end="20"/>
                                            </p:txEl>
                                          </p:spTgt>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3">
                                            <p:txEl>
                                              <p:pRg st="21" end="21"/>
                                            </p:txEl>
                                          </p:spTgt>
                                        </p:tgtEl>
                                        <p:attrNameLst>
                                          <p:attrName>style.visibility</p:attrName>
                                        </p:attrNameLst>
                                      </p:cBhvr>
                                      <p:to>
                                        <p:strVal val="visible"/>
                                      </p:to>
                                    </p:set>
                                    <p:anim calcmode="lin" valueType="num">
                                      <p:cBhvr>
                                        <p:cTn id="83" dur="2000" fill="hold"/>
                                        <p:tgtEl>
                                          <p:spTgt spid="3">
                                            <p:txEl>
                                              <p:pRg st="21" end="21"/>
                                            </p:txEl>
                                          </p:spTgt>
                                        </p:tgtEl>
                                        <p:attrNameLst>
                                          <p:attrName>ppt_w</p:attrName>
                                        </p:attrNameLst>
                                      </p:cBhvr>
                                      <p:tavLst>
                                        <p:tav tm="0">
                                          <p:val>
                                            <p:fltVal val="0"/>
                                          </p:val>
                                        </p:tav>
                                        <p:tav tm="100000">
                                          <p:val>
                                            <p:strVal val="#ppt_w"/>
                                          </p:val>
                                        </p:tav>
                                      </p:tavLst>
                                    </p:anim>
                                    <p:anim calcmode="lin" valueType="num">
                                      <p:cBhvr>
                                        <p:cTn id="84" dur="2000" fill="hold"/>
                                        <p:tgtEl>
                                          <p:spTgt spid="3">
                                            <p:txEl>
                                              <p:pRg st="21" end="21"/>
                                            </p:txEl>
                                          </p:spTgt>
                                        </p:tgtEl>
                                        <p:attrNameLst>
                                          <p:attrName>ppt_h</p:attrName>
                                        </p:attrNameLst>
                                      </p:cBhvr>
                                      <p:tavLst>
                                        <p:tav tm="0">
                                          <p:val>
                                            <p:fltVal val="0"/>
                                          </p:val>
                                        </p:tav>
                                        <p:tav tm="100000">
                                          <p:val>
                                            <p:strVal val="#ppt_h"/>
                                          </p:val>
                                        </p:tav>
                                      </p:tavLst>
                                    </p:anim>
                                  </p:childTnLst>
                                </p:cTn>
                              </p:par>
                              <p:par>
                                <p:cTn id="85" presetID="23" presetClass="entr" presetSubtype="16" fill="hold" nodeType="withEffect">
                                  <p:stCondLst>
                                    <p:cond delay="0"/>
                                  </p:stCondLst>
                                  <p:childTnLst>
                                    <p:set>
                                      <p:cBhvr>
                                        <p:cTn id="86" dur="1" fill="hold">
                                          <p:stCondLst>
                                            <p:cond delay="0"/>
                                          </p:stCondLst>
                                        </p:cTn>
                                        <p:tgtEl>
                                          <p:spTgt spid="3">
                                            <p:txEl>
                                              <p:pRg st="19" end="19"/>
                                            </p:txEl>
                                          </p:spTgt>
                                        </p:tgtEl>
                                        <p:attrNameLst>
                                          <p:attrName>style.visibility</p:attrName>
                                        </p:attrNameLst>
                                      </p:cBhvr>
                                      <p:to>
                                        <p:strVal val="visible"/>
                                      </p:to>
                                    </p:set>
                                    <p:anim calcmode="lin" valueType="num">
                                      <p:cBhvr>
                                        <p:cTn id="87" dur="2000" fill="hold"/>
                                        <p:tgtEl>
                                          <p:spTgt spid="3">
                                            <p:txEl>
                                              <p:pRg st="19" end="19"/>
                                            </p:txEl>
                                          </p:spTgt>
                                        </p:tgtEl>
                                        <p:attrNameLst>
                                          <p:attrName>ppt_w</p:attrName>
                                        </p:attrNameLst>
                                      </p:cBhvr>
                                      <p:tavLst>
                                        <p:tav tm="0">
                                          <p:val>
                                            <p:fltVal val="0"/>
                                          </p:val>
                                        </p:tav>
                                        <p:tav tm="100000">
                                          <p:val>
                                            <p:strVal val="#ppt_w"/>
                                          </p:val>
                                        </p:tav>
                                      </p:tavLst>
                                    </p:anim>
                                    <p:anim calcmode="lin" valueType="num">
                                      <p:cBhvr>
                                        <p:cTn id="88" dur="2000" fill="hold"/>
                                        <p:tgtEl>
                                          <p:spTgt spid="3">
                                            <p:txEl>
                                              <p:pRg st="19" end="19"/>
                                            </p:txEl>
                                          </p:spTgt>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3">
                                            <p:txEl>
                                              <p:pRg st="18" end="18"/>
                                            </p:txEl>
                                          </p:spTgt>
                                        </p:tgtEl>
                                        <p:attrNameLst>
                                          <p:attrName>style.visibility</p:attrName>
                                        </p:attrNameLst>
                                      </p:cBhvr>
                                      <p:to>
                                        <p:strVal val="visible"/>
                                      </p:to>
                                    </p:set>
                                    <p:anim calcmode="lin" valueType="num">
                                      <p:cBhvr>
                                        <p:cTn id="91" dur="2000" fill="hold"/>
                                        <p:tgtEl>
                                          <p:spTgt spid="3">
                                            <p:txEl>
                                              <p:pRg st="18" end="18"/>
                                            </p:txEl>
                                          </p:spTgt>
                                        </p:tgtEl>
                                        <p:attrNameLst>
                                          <p:attrName>ppt_w</p:attrName>
                                        </p:attrNameLst>
                                      </p:cBhvr>
                                      <p:tavLst>
                                        <p:tav tm="0">
                                          <p:val>
                                            <p:fltVal val="0"/>
                                          </p:val>
                                        </p:tav>
                                        <p:tav tm="100000">
                                          <p:val>
                                            <p:strVal val="#ppt_w"/>
                                          </p:val>
                                        </p:tav>
                                      </p:tavLst>
                                    </p:anim>
                                    <p:anim calcmode="lin" valueType="num">
                                      <p:cBhvr>
                                        <p:cTn id="92" dur="2000" fill="hold"/>
                                        <p:tgtEl>
                                          <p:spTgt spid="3">
                                            <p:txEl>
                                              <p:pRg st="18" end="1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2133600"/>
            <a:ext cx="7239000" cy="1938992"/>
          </a:xfrm>
          <a:prstGeom prst="rect">
            <a:avLst/>
          </a:prstGeom>
          <a:noFill/>
        </p:spPr>
        <p:txBody>
          <a:bodyPr wrap="square" lIns="91440" tIns="45720" rIns="91440" bIns="45720">
            <a:spAutoFit/>
          </a:bodyPr>
          <a:lstStyle/>
          <a:p>
            <a:pPr algn="ctr" rtl="1"/>
            <a:r>
              <a:rPr lang="fa-IR" sz="12000" dirty="0" smtClean="0">
                <a:latin typeface="IranNastaliq" panose="02020505000000020003" pitchFamily="18" charset="0"/>
                <a:cs typeface="IranNastaliq" panose="02020505000000020003" pitchFamily="18" charset="0"/>
              </a:rPr>
              <a:t>مندلی چیست ؟</a:t>
            </a:r>
            <a:endParaRPr lang="fa-IR" sz="12000" dirty="0">
              <a:latin typeface="IranNastaliq" panose="02020505000000020003" pitchFamily="18" charset="0"/>
              <a:cs typeface="IranNastaliq" panose="02020505000000020003" pitchFamily="18" charset="0"/>
            </a:endParaRPr>
          </a:p>
        </p:txBody>
      </p:sp>
      <p:sp>
        <p:nvSpPr>
          <p:cNvPr id="3" name="Action Button: Home 2">
            <a:hlinkClick r:id="rId3" action="ppaction://hlinksldjump" highlightClick="1"/>
          </p:cNvPr>
          <p:cNvSpPr/>
          <p:nvPr/>
        </p:nvSpPr>
        <p:spPr>
          <a:xfrm>
            <a:off x="8763000" y="64770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987862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nodeType="afterEffect">
                                  <p:stCondLst>
                                    <p:cond delay="500"/>
                                  </p:stCondLst>
                                  <p:iterate type="lt">
                                    <p:tmPct val="10000"/>
                                  </p:iterate>
                                  <p:childTnLst>
                                    <p:set>
                                      <p:cBhvr override="childStyle">
                                        <p:cTn id="6" dur="500" autoRev="1" fill="hold"/>
                                        <p:tgtEl>
                                          <p:spTgt spid="6">
                                            <p:txEl>
                                              <p:pRg st="0" end="0"/>
                                            </p:txEl>
                                          </p:spTgt>
                                        </p:tgtEl>
                                        <p:attrNameLst>
                                          <p:attrName>style.color</p:attrName>
                                        </p:attrNameLst>
                                      </p:cBhvr>
                                      <p:to>
                                        <p:clrVal>
                                          <a:srgbClr val="FF0000"/>
                                        </p:clrVal>
                                      </p:to>
                                    </p:set>
                                    <p:set>
                                      <p:cBhvr>
                                        <p:cTn id="7" dur="500" autoRev="1" fill="hold"/>
                                        <p:tgtEl>
                                          <p:spTgt spid="6">
                                            <p:txEl>
                                              <p:pRg st="0" end="0"/>
                                            </p:txEl>
                                          </p:spTgt>
                                        </p:tgtEl>
                                        <p:attrNameLst>
                                          <p:attrName>fillcolor</p:attrName>
                                        </p:attrNameLst>
                                      </p:cBhvr>
                                      <p:to>
                                        <p:clrVal>
                                          <a:srgbClr val="FF0000"/>
                                        </p:clrVal>
                                      </p:to>
                                    </p:set>
                                    <p:set>
                                      <p:cBhvr>
                                        <p:cTn id="8" dur="500" autoRev="1"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reference-manager-compatible.png"/>
          <p:cNvPicPr>
            <a:picLocks noChangeAspect="1" noChangeArrowheads="1"/>
          </p:cNvPicPr>
          <p:nvPr/>
        </p:nvPicPr>
        <p:blipFill>
          <a:blip r:embed="rId2"/>
          <a:srcRect/>
          <a:stretch>
            <a:fillRect/>
          </a:stretch>
        </p:blipFill>
        <p:spPr bwMode="auto">
          <a:xfrm>
            <a:off x="1344462" y="609600"/>
            <a:ext cx="2160738" cy="1143000"/>
          </a:xfrm>
          <a:prstGeom prst="rect">
            <a:avLst/>
          </a:prstGeom>
          <a:noFill/>
        </p:spPr>
      </p:pic>
      <p:sp>
        <p:nvSpPr>
          <p:cNvPr id="6" name="TextBox 5"/>
          <p:cNvSpPr txBox="1"/>
          <p:nvPr/>
        </p:nvSpPr>
        <p:spPr>
          <a:xfrm>
            <a:off x="1524000" y="1828800"/>
            <a:ext cx="1981200" cy="384721"/>
          </a:xfrm>
          <a:prstGeom prst="rect">
            <a:avLst/>
          </a:prstGeom>
          <a:noFill/>
        </p:spPr>
        <p:txBody>
          <a:bodyPr wrap="square" rtlCol="0">
            <a:spAutoFit/>
          </a:bodyPr>
          <a:lstStyle/>
          <a:p>
            <a:pPr algn="ctr" rtl="1"/>
            <a:r>
              <a:rPr lang="fa-IR" sz="1900" b="1" dirty="0" smtClean="0">
                <a:solidFill>
                  <a:srgbClr val="0070C0"/>
                </a:solidFill>
                <a:cs typeface="B Nazanin" pitchFamily="2" charset="-78"/>
              </a:rPr>
              <a:t>مرجع دهی</a:t>
            </a:r>
            <a:endParaRPr lang="en-US" sz="1900" b="1" dirty="0" smtClean="0">
              <a:solidFill>
                <a:srgbClr val="0070C0"/>
              </a:solidFill>
              <a:cs typeface="B Nazanin" pitchFamily="2" charset="-78"/>
            </a:endParaRPr>
          </a:p>
        </p:txBody>
      </p:sp>
      <p:pic>
        <p:nvPicPr>
          <p:cNvPr id="9222" name="Picture 6" descr="read-annotate-highlight.png"/>
          <p:cNvPicPr>
            <a:picLocks noChangeAspect="1" noChangeArrowheads="1"/>
          </p:cNvPicPr>
          <p:nvPr/>
        </p:nvPicPr>
        <p:blipFill>
          <a:blip r:embed="rId3"/>
          <a:srcRect/>
          <a:stretch>
            <a:fillRect/>
          </a:stretch>
        </p:blipFill>
        <p:spPr bwMode="auto">
          <a:xfrm>
            <a:off x="5638800" y="609600"/>
            <a:ext cx="2143125" cy="1205003"/>
          </a:xfrm>
          <a:prstGeom prst="rect">
            <a:avLst/>
          </a:prstGeom>
          <a:noFill/>
        </p:spPr>
      </p:pic>
      <p:sp>
        <p:nvSpPr>
          <p:cNvPr id="8" name="TextBox 7"/>
          <p:cNvSpPr txBox="1"/>
          <p:nvPr/>
        </p:nvSpPr>
        <p:spPr>
          <a:xfrm>
            <a:off x="4724400" y="1752600"/>
            <a:ext cx="4114800" cy="677108"/>
          </a:xfrm>
          <a:prstGeom prst="rect">
            <a:avLst/>
          </a:prstGeom>
          <a:noFill/>
        </p:spPr>
        <p:txBody>
          <a:bodyPr wrap="square" rtlCol="0">
            <a:spAutoFit/>
          </a:bodyPr>
          <a:lstStyle/>
          <a:p>
            <a:pPr algn="ctr" rtl="1"/>
            <a:r>
              <a:rPr lang="fa-IR" sz="1900" b="1" dirty="0" smtClean="0">
                <a:solidFill>
                  <a:srgbClr val="0070C0"/>
                </a:solidFill>
                <a:cs typeface="B Nazanin" pitchFamily="2" charset="-78"/>
              </a:rPr>
              <a:t>مطالعه فایل های </a:t>
            </a:r>
            <a:r>
              <a:rPr lang="en-US" sz="1900" b="1" dirty="0" smtClean="0">
                <a:solidFill>
                  <a:srgbClr val="0070C0"/>
                </a:solidFill>
                <a:cs typeface="B Nazanin" pitchFamily="2" charset="-78"/>
              </a:rPr>
              <a:t>PDF </a:t>
            </a:r>
            <a:r>
              <a:rPr lang="fa-IR" sz="1900" b="1" dirty="0" smtClean="0">
                <a:solidFill>
                  <a:srgbClr val="0070C0"/>
                </a:solidFill>
                <a:cs typeface="B Nazanin" pitchFamily="2" charset="-78"/>
              </a:rPr>
              <a:t> </a:t>
            </a:r>
          </a:p>
          <a:p>
            <a:pPr algn="ctr" rtl="1"/>
            <a:r>
              <a:rPr lang="fa-IR" sz="1900" b="1" dirty="0" smtClean="0">
                <a:solidFill>
                  <a:srgbClr val="0070C0"/>
                </a:solidFill>
                <a:cs typeface="B Nazanin" pitchFamily="2" charset="-78"/>
              </a:rPr>
              <a:t>و یادداشت نویسی در آن ها</a:t>
            </a:r>
            <a:endParaRPr lang="en-US" sz="1900" b="1" dirty="0" smtClean="0">
              <a:solidFill>
                <a:srgbClr val="0070C0"/>
              </a:solidFill>
              <a:cs typeface="B Nazanin" pitchFamily="2" charset="-78"/>
            </a:endParaRPr>
          </a:p>
        </p:txBody>
      </p:sp>
      <p:pic>
        <p:nvPicPr>
          <p:cNvPr id="9224" name="Picture 8" descr="add-organize-intuitive-navigation.png"/>
          <p:cNvPicPr>
            <a:picLocks noChangeAspect="1" noChangeArrowheads="1"/>
          </p:cNvPicPr>
          <p:nvPr/>
        </p:nvPicPr>
        <p:blipFill>
          <a:blip r:embed="rId4"/>
          <a:srcRect/>
          <a:stretch>
            <a:fillRect/>
          </a:stretch>
        </p:blipFill>
        <p:spPr bwMode="auto">
          <a:xfrm>
            <a:off x="3429000" y="4981709"/>
            <a:ext cx="2305050" cy="1038091"/>
          </a:xfrm>
          <a:prstGeom prst="rect">
            <a:avLst/>
          </a:prstGeom>
          <a:noFill/>
        </p:spPr>
      </p:pic>
      <p:sp>
        <p:nvSpPr>
          <p:cNvPr id="10" name="Rectangle 9"/>
          <p:cNvSpPr/>
          <p:nvPr/>
        </p:nvSpPr>
        <p:spPr>
          <a:xfrm>
            <a:off x="2819400" y="6168479"/>
            <a:ext cx="3438762" cy="384721"/>
          </a:xfrm>
          <a:prstGeom prst="rect">
            <a:avLst/>
          </a:prstGeom>
        </p:spPr>
        <p:txBody>
          <a:bodyPr wrap="none">
            <a:spAutoFit/>
          </a:bodyPr>
          <a:lstStyle/>
          <a:p>
            <a:pPr algn="ctr" rtl="1"/>
            <a:r>
              <a:rPr lang="fa-IR" sz="1900" b="1" dirty="0" smtClean="0">
                <a:solidFill>
                  <a:srgbClr val="0070C0"/>
                </a:solidFill>
                <a:cs typeface="B Nazanin" pitchFamily="2" charset="-78"/>
              </a:rPr>
              <a:t>افزودن فایل های </a:t>
            </a:r>
            <a:r>
              <a:rPr lang="en-US" sz="1900" b="1" dirty="0" smtClean="0">
                <a:solidFill>
                  <a:srgbClr val="0070C0"/>
                </a:solidFill>
                <a:cs typeface="B Nazanin" pitchFamily="2" charset="-78"/>
              </a:rPr>
              <a:t>PDF </a:t>
            </a:r>
            <a:r>
              <a:rPr lang="fa-IR" sz="1900" b="1" dirty="0" smtClean="0">
                <a:solidFill>
                  <a:srgbClr val="0070C0"/>
                </a:solidFill>
                <a:cs typeface="B Nazanin" pitchFamily="2" charset="-78"/>
              </a:rPr>
              <a:t>و سازماندهی آن ها</a:t>
            </a:r>
            <a:endParaRPr lang="en-US" sz="1900" b="1" dirty="0" smtClean="0">
              <a:solidFill>
                <a:srgbClr val="0070C0"/>
              </a:solidFill>
              <a:cs typeface="B Nazanin" pitchFamily="2" charset="-78"/>
            </a:endParaRPr>
          </a:p>
        </p:txBody>
      </p:sp>
      <p:sp>
        <p:nvSpPr>
          <p:cNvPr id="9226" name="AutoShape 10" descr="mendeley-team-plans.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28" name="Picture 12" descr="network-discover-discover-new-collaborators.png"/>
          <p:cNvPicPr>
            <a:picLocks noChangeAspect="1" noChangeArrowheads="1"/>
          </p:cNvPicPr>
          <p:nvPr/>
        </p:nvPicPr>
        <p:blipFill>
          <a:blip r:embed="rId5"/>
          <a:srcRect/>
          <a:stretch>
            <a:fillRect/>
          </a:stretch>
        </p:blipFill>
        <p:spPr bwMode="auto">
          <a:xfrm>
            <a:off x="420952" y="3124200"/>
            <a:ext cx="2246048" cy="914400"/>
          </a:xfrm>
          <a:prstGeom prst="rect">
            <a:avLst/>
          </a:prstGeom>
          <a:noFill/>
        </p:spPr>
      </p:pic>
      <p:pic>
        <p:nvPicPr>
          <p:cNvPr id="9230" name="Picture 14" descr="mendeley-team-plans.png"/>
          <p:cNvPicPr>
            <a:picLocks noChangeAspect="1" noChangeArrowheads="1"/>
          </p:cNvPicPr>
          <p:nvPr/>
        </p:nvPicPr>
        <p:blipFill>
          <a:blip r:embed="rId6"/>
          <a:srcRect/>
          <a:stretch>
            <a:fillRect/>
          </a:stretch>
        </p:blipFill>
        <p:spPr bwMode="auto">
          <a:xfrm>
            <a:off x="6248400" y="3341077"/>
            <a:ext cx="2095500" cy="773724"/>
          </a:xfrm>
          <a:prstGeom prst="rect">
            <a:avLst/>
          </a:prstGeom>
          <a:noFill/>
        </p:spPr>
      </p:pic>
      <p:pic>
        <p:nvPicPr>
          <p:cNvPr id="9231" name="Picture 15"/>
          <p:cNvPicPr>
            <a:picLocks noChangeAspect="1" noChangeArrowheads="1"/>
          </p:cNvPicPr>
          <p:nvPr/>
        </p:nvPicPr>
        <p:blipFill>
          <a:blip r:embed="rId7"/>
          <a:srcRect/>
          <a:stretch>
            <a:fillRect/>
          </a:stretch>
        </p:blipFill>
        <p:spPr bwMode="auto">
          <a:xfrm>
            <a:off x="2819400" y="2413288"/>
            <a:ext cx="3429000" cy="1844387"/>
          </a:xfrm>
          <a:prstGeom prst="rect">
            <a:avLst/>
          </a:prstGeom>
          <a:noFill/>
          <a:ln w="9525">
            <a:noFill/>
            <a:miter lim="800000"/>
            <a:headEnd/>
            <a:tailEnd/>
          </a:ln>
          <a:effectLst/>
        </p:spPr>
      </p:pic>
      <p:sp>
        <p:nvSpPr>
          <p:cNvPr id="15" name="TextBox 14"/>
          <p:cNvSpPr txBox="1"/>
          <p:nvPr/>
        </p:nvSpPr>
        <p:spPr>
          <a:xfrm>
            <a:off x="76200" y="4114800"/>
            <a:ext cx="3048000" cy="384721"/>
          </a:xfrm>
          <a:prstGeom prst="rect">
            <a:avLst/>
          </a:prstGeom>
          <a:noFill/>
        </p:spPr>
        <p:txBody>
          <a:bodyPr wrap="square" rtlCol="0">
            <a:spAutoFit/>
          </a:bodyPr>
          <a:lstStyle/>
          <a:p>
            <a:pPr algn="ctr" rtl="1"/>
            <a:r>
              <a:rPr lang="fa-IR" sz="1900" b="1" dirty="0" smtClean="0">
                <a:solidFill>
                  <a:srgbClr val="0070C0"/>
                </a:solidFill>
                <a:cs typeface="B Nazanin" pitchFamily="2" charset="-78"/>
              </a:rPr>
              <a:t>جستجوی مقالات و گروه های عمومی</a:t>
            </a:r>
          </a:p>
        </p:txBody>
      </p:sp>
      <p:sp>
        <p:nvSpPr>
          <p:cNvPr id="16" name="TextBox 15"/>
          <p:cNvSpPr txBox="1"/>
          <p:nvPr/>
        </p:nvSpPr>
        <p:spPr>
          <a:xfrm>
            <a:off x="6019800" y="4191000"/>
            <a:ext cx="2590800" cy="677108"/>
          </a:xfrm>
          <a:prstGeom prst="rect">
            <a:avLst/>
          </a:prstGeom>
          <a:noFill/>
        </p:spPr>
        <p:txBody>
          <a:bodyPr wrap="square" rtlCol="0">
            <a:spAutoFit/>
          </a:bodyPr>
          <a:lstStyle/>
          <a:p>
            <a:pPr algn="ctr" rtl="1"/>
            <a:r>
              <a:rPr lang="fa-IR" sz="1900" b="1" dirty="0" smtClean="0">
                <a:solidFill>
                  <a:srgbClr val="0070C0"/>
                </a:solidFill>
                <a:cs typeface="B Nazanin" pitchFamily="2" charset="-78"/>
              </a:rPr>
              <a:t>به اشتراک گذاری مقالات و یادداشت ها</a:t>
            </a:r>
            <a:endParaRPr lang="en-US" sz="1900" b="1" dirty="0" smtClean="0">
              <a:solidFill>
                <a:srgbClr val="0070C0"/>
              </a:solidFill>
              <a:cs typeface="B Nazanin" pitchFamily="2" charset="-78"/>
            </a:endParaRPr>
          </a:p>
        </p:txBody>
      </p:sp>
      <p:sp>
        <p:nvSpPr>
          <p:cNvPr id="14" name="Action Button: Home 13">
            <a:hlinkClick r:id="rId8" action="ppaction://hlinksldjump" highlightClick="1"/>
          </p:cNvPr>
          <p:cNvSpPr/>
          <p:nvPr/>
        </p:nvSpPr>
        <p:spPr>
          <a:xfrm>
            <a:off x="8763000" y="64770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231"/>
                                        </p:tgtEl>
                                        <p:attrNameLst>
                                          <p:attrName>style.visibility</p:attrName>
                                        </p:attrNameLst>
                                      </p:cBhvr>
                                      <p:to>
                                        <p:strVal val="visible"/>
                                      </p:to>
                                    </p:set>
                                    <p:anim calcmode="lin" valueType="num">
                                      <p:cBhvr>
                                        <p:cTn id="7" dur="2000" fill="hold"/>
                                        <p:tgtEl>
                                          <p:spTgt spid="9231"/>
                                        </p:tgtEl>
                                        <p:attrNameLst>
                                          <p:attrName>ppt_w</p:attrName>
                                        </p:attrNameLst>
                                      </p:cBhvr>
                                      <p:tavLst>
                                        <p:tav tm="0">
                                          <p:val>
                                            <p:fltVal val="0"/>
                                          </p:val>
                                        </p:tav>
                                        <p:tav tm="100000">
                                          <p:val>
                                            <p:strVal val="#ppt_w"/>
                                          </p:val>
                                        </p:tav>
                                      </p:tavLst>
                                    </p:anim>
                                    <p:anim calcmode="lin" valueType="num">
                                      <p:cBhvr>
                                        <p:cTn id="8" dur="2000" fill="hold"/>
                                        <p:tgtEl>
                                          <p:spTgt spid="9231"/>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54" presetClass="entr" presetSubtype="0" accel="100000" fill="hold" nodeType="afterEffect">
                                  <p:stCondLst>
                                    <p:cond delay="0"/>
                                  </p:stCondLst>
                                  <p:childTnLst>
                                    <p:set>
                                      <p:cBhvr>
                                        <p:cTn id="11" dur="1" fill="hold">
                                          <p:stCondLst>
                                            <p:cond delay="0"/>
                                          </p:stCondLst>
                                        </p:cTn>
                                        <p:tgtEl>
                                          <p:spTgt spid="9222"/>
                                        </p:tgtEl>
                                        <p:attrNameLst>
                                          <p:attrName>style.visibility</p:attrName>
                                        </p:attrNameLst>
                                      </p:cBhvr>
                                      <p:to>
                                        <p:strVal val="visible"/>
                                      </p:to>
                                    </p:set>
                                    <p:anim calcmode="lin" valueType="num">
                                      <p:cBhvr>
                                        <p:cTn id="12" dur="2000" fill="hold"/>
                                        <p:tgtEl>
                                          <p:spTgt spid="9222"/>
                                        </p:tgtEl>
                                        <p:attrNameLst>
                                          <p:attrName>ppt_w</p:attrName>
                                        </p:attrNameLst>
                                      </p:cBhvr>
                                      <p:tavLst>
                                        <p:tav tm="0">
                                          <p:val>
                                            <p:strVal val="#ppt_w*0.05"/>
                                          </p:val>
                                        </p:tav>
                                        <p:tav tm="100000">
                                          <p:val>
                                            <p:strVal val="#ppt_w"/>
                                          </p:val>
                                        </p:tav>
                                      </p:tavLst>
                                    </p:anim>
                                    <p:anim calcmode="lin" valueType="num">
                                      <p:cBhvr>
                                        <p:cTn id="13" dur="2000" fill="hold"/>
                                        <p:tgtEl>
                                          <p:spTgt spid="9222"/>
                                        </p:tgtEl>
                                        <p:attrNameLst>
                                          <p:attrName>ppt_h</p:attrName>
                                        </p:attrNameLst>
                                      </p:cBhvr>
                                      <p:tavLst>
                                        <p:tav tm="0">
                                          <p:val>
                                            <p:strVal val="#ppt_h"/>
                                          </p:val>
                                        </p:tav>
                                        <p:tav tm="100000">
                                          <p:val>
                                            <p:strVal val="#ppt_h"/>
                                          </p:val>
                                        </p:tav>
                                      </p:tavLst>
                                    </p:anim>
                                    <p:anim calcmode="lin" valueType="num">
                                      <p:cBhvr>
                                        <p:cTn id="14" dur="2000" fill="hold"/>
                                        <p:tgtEl>
                                          <p:spTgt spid="9222"/>
                                        </p:tgtEl>
                                        <p:attrNameLst>
                                          <p:attrName>ppt_x</p:attrName>
                                        </p:attrNameLst>
                                      </p:cBhvr>
                                      <p:tavLst>
                                        <p:tav tm="0">
                                          <p:val>
                                            <p:strVal val="#ppt_x-.2"/>
                                          </p:val>
                                        </p:tav>
                                        <p:tav tm="100000">
                                          <p:val>
                                            <p:strVal val="#ppt_x"/>
                                          </p:val>
                                        </p:tav>
                                      </p:tavLst>
                                    </p:anim>
                                    <p:anim calcmode="lin" valueType="num">
                                      <p:cBhvr>
                                        <p:cTn id="15" dur="2000" fill="hold"/>
                                        <p:tgtEl>
                                          <p:spTgt spid="9222"/>
                                        </p:tgtEl>
                                        <p:attrNameLst>
                                          <p:attrName>ppt_y</p:attrName>
                                        </p:attrNameLst>
                                      </p:cBhvr>
                                      <p:tavLst>
                                        <p:tav tm="0">
                                          <p:val>
                                            <p:strVal val="#ppt_y"/>
                                          </p:val>
                                        </p:tav>
                                        <p:tav tm="100000">
                                          <p:val>
                                            <p:strVal val="#ppt_y"/>
                                          </p:val>
                                        </p:tav>
                                      </p:tavLst>
                                    </p:anim>
                                    <p:animEffect transition="in" filter="fade">
                                      <p:cBhvr>
                                        <p:cTn id="16" dur="2000"/>
                                        <p:tgtEl>
                                          <p:spTgt spid="9222"/>
                                        </p:tgtEl>
                                      </p:cBhvr>
                                    </p:animEffect>
                                  </p:childTnLst>
                                </p:cTn>
                              </p:par>
                              <p:par>
                                <p:cTn id="17" presetID="54" presetClass="entr" presetSubtype="0" accel="10000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p:val>
                                            <p:strVal val="#ppt_w*0.05"/>
                                          </p:val>
                                        </p:tav>
                                        <p:tav tm="100000">
                                          <p:val>
                                            <p:strVal val="#ppt_w"/>
                                          </p:val>
                                        </p:tav>
                                      </p:tavLst>
                                    </p:anim>
                                    <p:anim calcmode="lin" valueType="num">
                                      <p:cBhvr>
                                        <p:cTn id="20" dur="2000" fill="hold"/>
                                        <p:tgtEl>
                                          <p:spTgt spid="8"/>
                                        </p:tgtEl>
                                        <p:attrNameLst>
                                          <p:attrName>ppt_h</p:attrName>
                                        </p:attrNameLst>
                                      </p:cBhvr>
                                      <p:tavLst>
                                        <p:tav tm="0">
                                          <p:val>
                                            <p:strVal val="#ppt_h"/>
                                          </p:val>
                                        </p:tav>
                                        <p:tav tm="100000">
                                          <p:val>
                                            <p:strVal val="#ppt_h"/>
                                          </p:val>
                                        </p:tav>
                                      </p:tavLst>
                                    </p:anim>
                                    <p:anim calcmode="lin" valueType="num">
                                      <p:cBhvr>
                                        <p:cTn id="21" dur="2000" fill="hold"/>
                                        <p:tgtEl>
                                          <p:spTgt spid="8"/>
                                        </p:tgtEl>
                                        <p:attrNameLst>
                                          <p:attrName>ppt_x</p:attrName>
                                        </p:attrNameLst>
                                      </p:cBhvr>
                                      <p:tavLst>
                                        <p:tav tm="0">
                                          <p:val>
                                            <p:strVal val="#ppt_x-.2"/>
                                          </p:val>
                                        </p:tav>
                                        <p:tav tm="100000">
                                          <p:val>
                                            <p:strVal val="#ppt_x"/>
                                          </p:val>
                                        </p:tav>
                                      </p:tavLst>
                                    </p:anim>
                                    <p:anim calcmode="lin" valueType="num">
                                      <p:cBhvr>
                                        <p:cTn id="22" dur="2000" fill="hold"/>
                                        <p:tgtEl>
                                          <p:spTgt spid="8"/>
                                        </p:tgtEl>
                                        <p:attrNameLst>
                                          <p:attrName>ppt_y</p:attrName>
                                        </p:attrNameLst>
                                      </p:cBhvr>
                                      <p:tavLst>
                                        <p:tav tm="0">
                                          <p:val>
                                            <p:strVal val="#ppt_y"/>
                                          </p:val>
                                        </p:tav>
                                        <p:tav tm="100000">
                                          <p:val>
                                            <p:strVal val="#ppt_y"/>
                                          </p:val>
                                        </p:tav>
                                      </p:tavLst>
                                    </p:anim>
                                    <p:animEffect transition="in" filter="fade">
                                      <p:cBhvr>
                                        <p:cTn id="23" dur="2000"/>
                                        <p:tgtEl>
                                          <p:spTgt spid="8"/>
                                        </p:tgtEl>
                                      </p:cBhvr>
                                    </p:animEffect>
                                  </p:childTnLst>
                                </p:cTn>
                              </p:par>
                            </p:childTnLst>
                          </p:cTn>
                        </p:par>
                        <p:par>
                          <p:cTn id="24" fill="hold">
                            <p:stCondLst>
                              <p:cond delay="4000"/>
                            </p:stCondLst>
                            <p:childTnLst>
                              <p:par>
                                <p:cTn id="25" presetID="54" presetClass="entr" presetSubtype="0" accel="100000" fill="hold" nodeType="afterEffect">
                                  <p:stCondLst>
                                    <p:cond delay="0"/>
                                  </p:stCondLst>
                                  <p:childTnLst>
                                    <p:set>
                                      <p:cBhvr>
                                        <p:cTn id="26" dur="1" fill="hold">
                                          <p:stCondLst>
                                            <p:cond delay="0"/>
                                          </p:stCondLst>
                                        </p:cTn>
                                        <p:tgtEl>
                                          <p:spTgt spid="9230"/>
                                        </p:tgtEl>
                                        <p:attrNameLst>
                                          <p:attrName>style.visibility</p:attrName>
                                        </p:attrNameLst>
                                      </p:cBhvr>
                                      <p:to>
                                        <p:strVal val="visible"/>
                                      </p:to>
                                    </p:set>
                                    <p:anim calcmode="lin" valueType="num">
                                      <p:cBhvr>
                                        <p:cTn id="27" dur="2000" fill="hold"/>
                                        <p:tgtEl>
                                          <p:spTgt spid="9230"/>
                                        </p:tgtEl>
                                        <p:attrNameLst>
                                          <p:attrName>ppt_w</p:attrName>
                                        </p:attrNameLst>
                                      </p:cBhvr>
                                      <p:tavLst>
                                        <p:tav tm="0">
                                          <p:val>
                                            <p:strVal val="#ppt_w*0.05"/>
                                          </p:val>
                                        </p:tav>
                                        <p:tav tm="100000">
                                          <p:val>
                                            <p:strVal val="#ppt_w"/>
                                          </p:val>
                                        </p:tav>
                                      </p:tavLst>
                                    </p:anim>
                                    <p:anim calcmode="lin" valueType="num">
                                      <p:cBhvr>
                                        <p:cTn id="28" dur="2000" fill="hold"/>
                                        <p:tgtEl>
                                          <p:spTgt spid="9230"/>
                                        </p:tgtEl>
                                        <p:attrNameLst>
                                          <p:attrName>ppt_h</p:attrName>
                                        </p:attrNameLst>
                                      </p:cBhvr>
                                      <p:tavLst>
                                        <p:tav tm="0">
                                          <p:val>
                                            <p:strVal val="#ppt_h"/>
                                          </p:val>
                                        </p:tav>
                                        <p:tav tm="100000">
                                          <p:val>
                                            <p:strVal val="#ppt_h"/>
                                          </p:val>
                                        </p:tav>
                                      </p:tavLst>
                                    </p:anim>
                                    <p:anim calcmode="lin" valueType="num">
                                      <p:cBhvr>
                                        <p:cTn id="29" dur="2000" fill="hold"/>
                                        <p:tgtEl>
                                          <p:spTgt spid="9230"/>
                                        </p:tgtEl>
                                        <p:attrNameLst>
                                          <p:attrName>ppt_x</p:attrName>
                                        </p:attrNameLst>
                                      </p:cBhvr>
                                      <p:tavLst>
                                        <p:tav tm="0">
                                          <p:val>
                                            <p:strVal val="#ppt_x-.2"/>
                                          </p:val>
                                        </p:tav>
                                        <p:tav tm="100000">
                                          <p:val>
                                            <p:strVal val="#ppt_x"/>
                                          </p:val>
                                        </p:tav>
                                      </p:tavLst>
                                    </p:anim>
                                    <p:anim calcmode="lin" valueType="num">
                                      <p:cBhvr>
                                        <p:cTn id="30" dur="2000" fill="hold"/>
                                        <p:tgtEl>
                                          <p:spTgt spid="9230"/>
                                        </p:tgtEl>
                                        <p:attrNameLst>
                                          <p:attrName>ppt_y</p:attrName>
                                        </p:attrNameLst>
                                      </p:cBhvr>
                                      <p:tavLst>
                                        <p:tav tm="0">
                                          <p:val>
                                            <p:strVal val="#ppt_y"/>
                                          </p:val>
                                        </p:tav>
                                        <p:tav tm="100000">
                                          <p:val>
                                            <p:strVal val="#ppt_y"/>
                                          </p:val>
                                        </p:tav>
                                      </p:tavLst>
                                    </p:anim>
                                    <p:animEffect transition="in" filter="fade">
                                      <p:cBhvr>
                                        <p:cTn id="31" dur="2000"/>
                                        <p:tgtEl>
                                          <p:spTgt spid="9230"/>
                                        </p:tgtEl>
                                      </p:cBhvr>
                                    </p:animEffect>
                                  </p:childTnLst>
                                </p:cTn>
                              </p:par>
                              <p:par>
                                <p:cTn id="32" presetID="54" presetClass="entr" presetSubtype="0" accel="10000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000" fill="hold"/>
                                        <p:tgtEl>
                                          <p:spTgt spid="16"/>
                                        </p:tgtEl>
                                        <p:attrNameLst>
                                          <p:attrName>ppt_w</p:attrName>
                                        </p:attrNameLst>
                                      </p:cBhvr>
                                      <p:tavLst>
                                        <p:tav tm="0">
                                          <p:val>
                                            <p:strVal val="#ppt_w*0.05"/>
                                          </p:val>
                                        </p:tav>
                                        <p:tav tm="100000">
                                          <p:val>
                                            <p:strVal val="#ppt_w"/>
                                          </p:val>
                                        </p:tav>
                                      </p:tavLst>
                                    </p:anim>
                                    <p:anim calcmode="lin" valueType="num">
                                      <p:cBhvr>
                                        <p:cTn id="35" dur="2000" fill="hold"/>
                                        <p:tgtEl>
                                          <p:spTgt spid="16"/>
                                        </p:tgtEl>
                                        <p:attrNameLst>
                                          <p:attrName>ppt_h</p:attrName>
                                        </p:attrNameLst>
                                      </p:cBhvr>
                                      <p:tavLst>
                                        <p:tav tm="0">
                                          <p:val>
                                            <p:strVal val="#ppt_h"/>
                                          </p:val>
                                        </p:tav>
                                        <p:tav tm="100000">
                                          <p:val>
                                            <p:strVal val="#ppt_h"/>
                                          </p:val>
                                        </p:tav>
                                      </p:tavLst>
                                    </p:anim>
                                    <p:anim calcmode="lin" valueType="num">
                                      <p:cBhvr>
                                        <p:cTn id="36" dur="2000" fill="hold"/>
                                        <p:tgtEl>
                                          <p:spTgt spid="16"/>
                                        </p:tgtEl>
                                        <p:attrNameLst>
                                          <p:attrName>ppt_x</p:attrName>
                                        </p:attrNameLst>
                                      </p:cBhvr>
                                      <p:tavLst>
                                        <p:tav tm="0">
                                          <p:val>
                                            <p:strVal val="#ppt_x-.2"/>
                                          </p:val>
                                        </p:tav>
                                        <p:tav tm="100000">
                                          <p:val>
                                            <p:strVal val="#ppt_x"/>
                                          </p:val>
                                        </p:tav>
                                      </p:tavLst>
                                    </p:anim>
                                    <p:anim calcmode="lin" valueType="num">
                                      <p:cBhvr>
                                        <p:cTn id="37" dur="2000" fill="hold"/>
                                        <p:tgtEl>
                                          <p:spTgt spid="16"/>
                                        </p:tgtEl>
                                        <p:attrNameLst>
                                          <p:attrName>ppt_y</p:attrName>
                                        </p:attrNameLst>
                                      </p:cBhvr>
                                      <p:tavLst>
                                        <p:tav tm="0">
                                          <p:val>
                                            <p:strVal val="#ppt_y"/>
                                          </p:val>
                                        </p:tav>
                                        <p:tav tm="100000">
                                          <p:val>
                                            <p:strVal val="#ppt_y"/>
                                          </p:val>
                                        </p:tav>
                                      </p:tavLst>
                                    </p:anim>
                                    <p:animEffect transition="in" filter="fade">
                                      <p:cBhvr>
                                        <p:cTn id="38" dur="2000"/>
                                        <p:tgtEl>
                                          <p:spTgt spid="16"/>
                                        </p:tgtEl>
                                      </p:cBhvr>
                                    </p:animEffect>
                                  </p:childTnLst>
                                </p:cTn>
                              </p:par>
                            </p:childTnLst>
                          </p:cTn>
                        </p:par>
                        <p:par>
                          <p:cTn id="39" fill="hold">
                            <p:stCondLst>
                              <p:cond delay="6000"/>
                            </p:stCondLst>
                            <p:childTnLst>
                              <p:par>
                                <p:cTn id="40" presetID="54" presetClass="entr" presetSubtype="0" accel="100000" fill="hold" nodeType="afterEffect">
                                  <p:stCondLst>
                                    <p:cond delay="0"/>
                                  </p:stCondLst>
                                  <p:childTnLst>
                                    <p:set>
                                      <p:cBhvr>
                                        <p:cTn id="41" dur="1" fill="hold">
                                          <p:stCondLst>
                                            <p:cond delay="0"/>
                                          </p:stCondLst>
                                        </p:cTn>
                                        <p:tgtEl>
                                          <p:spTgt spid="9224"/>
                                        </p:tgtEl>
                                        <p:attrNameLst>
                                          <p:attrName>style.visibility</p:attrName>
                                        </p:attrNameLst>
                                      </p:cBhvr>
                                      <p:to>
                                        <p:strVal val="visible"/>
                                      </p:to>
                                    </p:set>
                                    <p:anim calcmode="lin" valueType="num">
                                      <p:cBhvr>
                                        <p:cTn id="42" dur="2000" fill="hold"/>
                                        <p:tgtEl>
                                          <p:spTgt spid="9224"/>
                                        </p:tgtEl>
                                        <p:attrNameLst>
                                          <p:attrName>ppt_w</p:attrName>
                                        </p:attrNameLst>
                                      </p:cBhvr>
                                      <p:tavLst>
                                        <p:tav tm="0">
                                          <p:val>
                                            <p:strVal val="#ppt_w*0.05"/>
                                          </p:val>
                                        </p:tav>
                                        <p:tav tm="100000">
                                          <p:val>
                                            <p:strVal val="#ppt_w"/>
                                          </p:val>
                                        </p:tav>
                                      </p:tavLst>
                                    </p:anim>
                                    <p:anim calcmode="lin" valueType="num">
                                      <p:cBhvr>
                                        <p:cTn id="43" dur="2000" fill="hold"/>
                                        <p:tgtEl>
                                          <p:spTgt spid="9224"/>
                                        </p:tgtEl>
                                        <p:attrNameLst>
                                          <p:attrName>ppt_h</p:attrName>
                                        </p:attrNameLst>
                                      </p:cBhvr>
                                      <p:tavLst>
                                        <p:tav tm="0">
                                          <p:val>
                                            <p:strVal val="#ppt_h"/>
                                          </p:val>
                                        </p:tav>
                                        <p:tav tm="100000">
                                          <p:val>
                                            <p:strVal val="#ppt_h"/>
                                          </p:val>
                                        </p:tav>
                                      </p:tavLst>
                                    </p:anim>
                                    <p:anim calcmode="lin" valueType="num">
                                      <p:cBhvr>
                                        <p:cTn id="44" dur="2000" fill="hold"/>
                                        <p:tgtEl>
                                          <p:spTgt spid="9224"/>
                                        </p:tgtEl>
                                        <p:attrNameLst>
                                          <p:attrName>ppt_x</p:attrName>
                                        </p:attrNameLst>
                                      </p:cBhvr>
                                      <p:tavLst>
                                        <p:tav tm="0">
                                          <p:val>
                                            <p:strVal val="#ppt_x-.2"/>
                                          </p:val>
                                        </p:tav>
                                        <p:tav tm="100000">
                                          <p:val>
                                            <p:strVal val="#ppt_x"/>
                                          </p:val>
                                        </p:tav>
                                      </p:tavLst>
                                    </p:anim>
                                    <p:anim calcmode="lin" valueType="num">
                                      <p:cBhvr>
                                        <p:cTn id="45" dur="2000" fill="hold"/>
                                        <p:tgtEl>
                                          <p:spTgt spid="9224"/>
                                        </p:tgtEl>
                                        <p:attrNameLst>
                                          <p:attrName>ppt_y</p:attrName>
                                        </p:attrNameLst>
                                      </p:cBhvr>
                                      <p:tavLst>
                                        <p:tav tm="0">
                                          <p:val>
                                            <p:strVal val="#ppt_y"/>
                                          </p:val>
                                        </p:tav>
                                        <p:tav tm="100000">
                                          <p:val>
                                            <p:strVal val="#ppt_y"/>
                                          </p:val>
                                        </p:tav>
                                      </p:tavLst>
                                    </p:anim>
                                    <p:animEffect transition="in" filter="fade">
                                      <p:cBhvr>
                                        <p:cTn id="46" dur="2000"/>
                                        <p:tgtEl>
                                          <p:spTgt spid="9224"/>
                                        </p:tgtEl>
                                      </p:cBhvr>
                                    </p:animEffect>
                                  </p:childTnLst>
                                </p:cTn>
                              </p:par>
                              <p:par>
                                <p:cTn id="47" presetID="54" presetClass="entr" presetSubtype="0" accel="10000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2000" fill="hold"/>
                                        <p:tgtEl>
                                          <p:spTgt spid="10"/>
                                        </p:tgtEl>
                                        <p:attrNameLst>
                                          <p:attrName>ppt_w</p:attrName>
                                        </p:attrNameLst>
                                      </p:cBhvr>
                                      <p:tavLst>
                                        <p:tav tm="0">
                                          <p:val>
                                            <p:strVal val="#ppt_w*0.05"/>
                                          </p:val>
                                        </p:tav>
                                        <p:tav tm="100000">
                                          <p:val>
                                            <p:strVal val="#ppt_w"/>
                                          </p:val>
                                        </p:tav>
                                      </p:tavLst>
                                    </p:anim>
                                    <p:anim calcmode="lin" valueType="num">
                                      <p:cBhvr>
                                        <p:cTn id="50" dur="2000" fill="hold"/>
                                        <p:tgtEl>
                                          <p:spTgt spid="10"/>
                                        </p:tgtEl>
                                        <p:attrNameLst>
                                          <p:attrName>ppt_h</p:attrName>
                                        </p:attrNameLst>
                                      </p:cBhvr>
                                      <p:tavLst>
                                        <p:tav tm="0">
                                          <p:val>
                                            <p:strVal val="#ppt_h"/>
                                          </p:val>
                                        </p:tav>
                                        <p:tav tm="100000">
                                          <p:val>
                                            <p:strVal val="#ppt_h"/>
                                          </p:val>
                                        </p:tav>
                                      </p:tavLst>
                                    </p:anim>
                                    <p:anim calcmode="lin" valueType="num">
                                      <p:cBhvr>
                                        <p:cTn id="51" dur="2000" fill="hold"/>
                                        <p:tgtEl>
                                          <p:spTgt spid="10"/>
                                        </p:tgtEl>
                                        <p:attrNameLst>
                                          <p:attrName>ppt_x</p:attrName>
                                        </p:attrNameLst>
                                      </p:cBhvr>
                                      <p:tavLst>
                                        <p:tav tm="0">
                                          <p:val>
                                            <p:strVal val="#ppt_x-.2"/>
                                          </p:val>
                                        </p:tav>
                                        <p:tav tm="100000">
                                          <p:val>
                                            <p:strVal val="#ppt_x"/>
                                          </p:val>
                                        </p:tav>
                                      </p:tavLst>
                                    </p:anim>
                                    <p:anim calcmode="lin" valueType="num">
                                      <p:cBhvr>
                                        <p:cTn id="52" dur="2000" fill="hold"/>
                                        <p:tgtEl>
                                          <p:spTgt spid="10"/>
                                        </p:tgtEl>
                                        <p:attrNameLst>
                                          <p:attrName>ppt_y</p:attrName>
                                        </p:attrNameLst>
                                      </p:cBhvr>
                                      <p:tavLst>
                                        <p:tav tm="0">
                                          <p:val>
                                            <p:strVal val="#ppt_y"/>
                                          </p:val>
                                        </p:tav>
                                        <p:tav tm="100000">
                                          <p:val>
                                            <p:strVal val="#ppt_y"/>
                                          </p:val>
                                        </p:tav>
                                      </p:tavLst>
                                    </p:anim>
                                    <p:animEffect transition="in" filter="fade">
                                      <p:cBhvr>
                                        <p:cTn id="53" dur="2000"/>
                                        <p:tgtEl>
                                          <p:spTgt spid="10"/>
                                        </p:tgtEl>
                                      </p:cBhvr>
                                    </p:animEffect>
                                  </p:childTnLst>
                                </p:cTn>
                              </p:par>
                            </p:childTnLst>
                          </p:cTn>
                        </p:par>
                        <p:par>
                          <p:cTn id="54" fill="hold">
                            <p:stCondLst>
                              <p:cond delay="8000"/>
                            </p:stCondLst>
                            <p:childTnLst>
                              <p:par>
                                <p:cTn id="55" presetID="54" presetClass="entr" presetSubtype="0" accel="100000" fill="hold" nodeType="afterEffect">
                                  <p:stCondLst>
                                    <p:cond delay="0"/>
                                  </p:stCondLst>
                                  <p:childTnLst>
                                    <p:set>
                                      <p:cBhvr>
                                        <p:cTn id="56" dur="1" fill="hold">
                                          <p:stCondLst>
                                            <p:cond delay="0"/>
                                          </p:stCondLst>
                                        </p:cTn>
                                        <p:tgtEl>
                                          <p:spTgt spid="9228"/>
                                        </p:tgtEl>
                                        <p:attrNameLst>
                                          <p:attrName>style.visibility</p:attrName>
                                        </p:attrNameLst>
                                      </p:cBhvr>
                                      <p:to>
                                        <p:strVal val="visible"/>
                                      </p:to>
                                    </p:set>
                                    <p:anim calcmode="lin" valueType="num">
                                      <p:cBhvr>
                                        <p:cTn id="57" dur="2000" fill="hold"/>
                                        <p:tgtEl>
                                          <p:spTgt spid="9228"/>
                                        </p:tgtEl>
                                        <p:attrNameLst>
                                          <p:attrName>ppt_w</p:attrName>
                                        </p:attrNameLst>
                                      </p:cBhvr>
                                      <p:tavLst>
                                        <p:tav tm="0">
                                          <p:val>
                                            <p:strVal val="#ppt_w*0.05"/>
                                          </p:val>
                                        </p:tav>
                                        <p:tav tm="100000">
                                          <p:val>
                                            <p:strVal val="#ppt_w"/>
                                          </p:val>
                                        </p:tav>
                                      </p:tavLst>
                                    </p:anim>
                                    <p:anim calcmode="lin" valueType="num">
                                      <p:cBhvr>
                                        <p:cTn id="58" dur="2000" fill="hold"/>
                                        <p:tgtEl>
                                          <p:spTgt spid="9228"/>
                                        </p:tgtEl>
                                        <p:attrNameLst>
                                          <p:attrName>ppt_h</p:attrName>
                                        </p:attrNameLst>
                                      </p:cBhvr>
                                      <p:tavLst>
                                        <p:tav tm="0">
                                          <p:val>
                                            <p:strVal val="#ppt_h"/>
                                          </p:val>
                                        </p:tav>
                                        <p:tav tm="100000">
                                          <p:val>
                                            <p:strVal val="#ppt_h"/>
                                          </p:val>
                                        </p:tav>
                                      </p:tavLst>
                                    </p:anim>
                                    <p:anim calcmode="lin" valueType="num">
                                      <p:cBhvr>
                                        <p:cTn id="59" dur="2000" fill="hold"/>
                                        <p:tgtEl>
                                          <p:spTgt spid="9228"/>
                                        </p:tgtEl>
                                        <p:attrNameLst>
                                          <p:attrName>ppt_x</p:attrName>
                                        </p:attrNameLst>
                                      </p:cBhvr>
                                      <p:tavLst>
                                        <p:tav tm="0">
                                          <p:val>
                                            <p:strVal val="#ppt_x-.2"/>
                                          </p:val>
                                        </p:tav>
                                        <p:tav tm="100000">
                                          <p:val>
                                            <p:strVal val="#ppt_x"/>
                                          </p:val>
                                        </p:tav>
                                      </p:tavLst>
                                    </p:anim>
                                    <p:anim calcmode="lin" valueType="num">
                                      <p:cBhvr>
                                        <p:cTn id="60" dur="2000" fill="hold"/>
                                        <p:tgtEl>
                                          <p:spTgt spid="9228"/>
                                        </p:tgtEl>
                                        <p:attrNameLst>
                                          <p:attrName>ppt_y</p:attrName>
                                        </p:attrNameLst>
                                      </p:cBhvr>
                                      <p:tavLst>
                                        <p:tav tm="0">
                                          <p:val>
                                            <p:strVal val="#ppt_y"/>
                                          </p:val>
                                        </p:tav>
                                        <p:tav tm="100000">
                                          <p:val>
                                            <p:strVal val="#ppt_y"/>
                                          </p:val>
                                        </p:tav>
                                      </p:tavLst>
                                    </p:anim>
                                    <p:animEffect transition="in" filter="fade">
                                      <p:cBhvr>
                                        <p:cTn id="61" dur="2000"/>
                                        <p:tgtEl>
                                          <p:spTgt spid="9228"/>
                                        </p:tgtEl>
                                      </p:cBhvr>
                                    </p:animEffect>
                                  </p:childTnLst>
                                </p:cTn>
                              </p:par>
                              <p:par>
                                <p:cTn id="62" presetID="54" presetClass="entr" presetSubtype="0" accel="10000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2000" fill="hold"/>
                                        <p:tgtEl>
                                          <p:spTgt spid="15"/>
                                        </p:tgtEl>
                                        <p:attrNameLst>
                                          <p:attrName>ppt_w</p:attrName>
                                        </p:attrNameLst>
                                      </p:cBhvr>
                                      <p:tavLst>
                                        <p:tav tm="0">
                                          <p:val>
                                            <p:strVal val="#ppt_w*0.05"/>
                                          </p:val>
                                        </p:tav>
                                        <p:tav tm="100000">
                                          <p:val>
                                            <p:strVal val="#ppt_w"/>
                                          </p:val>
                                        </p:tav>
                                      </p:tavLst>
                                    </p:anim>
                                    <p:anim calcmode="lin" valueType="num">
                                      <p:cBhvr>
                                        <p:cTn id="65" dur="2000" fill="hold"/>
                                        <p:tgtEl>
                                          <p:spTgt spid="15"/>
                                        </p:tgtEl>
                                        <p:attrNameLst>
                                          <p:attrName>ppt_h</p:attrName>
                                        </p:attrNameLst>
                                      </p:cBhvr>
                                      <p:tavLst>
                                        <p:tav tm="0">
                                          <p:val>
                                            <p:strVal val="#ppt_h"/>
                                          </p:val>
                                        </p:tav>
                                        <p:tav tm="100000">
                                          <p:val>
                                            <p:strVal val="#ppt_h"/>
                                          </p:val>
                                        </p:tav>
                                      </p:tavLst>
                                    </p:anim>
                                    <p:anim calcmode="lin" valueType="num">
                                      <p:cBhvr>
                                        <p:cTn id="66" dur="2000" fill="hold"/>
                                        <p:tgtEl>
                                          <p:spTgt spid="15"/>
                                        </p:tgtEl>
                                        <p:attrNameLst>
                                          <p:attrName>ppt_x</p:attrName>
                                        </p:attrNameLst>
                                      </p:cBhvr>
                                      <p:tavLst>
                                        <p:tav tm="0">
                                          <p:val>
                                            <p:strVal val="#ppt_x-.2"/>
                                          </p:val>
                                        </p:tav>
                                        <p:tav tm="100000">
                                          <p:val>
                                            <p:strVal val="#ppt_x"/>
                                          </p:val>
                                        </p:tav>
                                      </p:tavLst>
                                    </p:anim>
                                    <p:anim calcmode="lin" valueType="num">
                                      <p:cBhvr>
                                        <p:cTn id="67" dur="2000" fill="hold"/>
                                        <p:tgtEl>
                                          <p:spTgt spid="15"/>
                                        </p:tgtEl>
                                        <p:attrNameLst>
                                          <p:attrName>ppt_y</p:attrName>
                                        </p:attrNameLst>
                                      </p:cBhvr>
                                      <p:tavLst>
                                        <p:tav tm="0">
                                          <p:val>
                                            <p:strVal val="#ppt_y"/>
                                          </p:val>
                                        </p:tav>
                                        <p:tav tm="100000">
                                          <p:val>
                                            <p:strVal val="#ppt_y"/>
                                          </p:val>
                                        </p:tav>
                                      </p:tavLst>
                                    </p:anim>
                                    <p:animEffect transition="in" filter="fade">
                                      <p:cBhvr>
                                        <p:cTn id="68" dur="2000"/>
                                        <p:tgtEl>
                                          <p:spTgt spid="15"/>
                                        </p:tgtEl>
                                      </p:cBhvr>
                                    </p:animEffect>
                                  </p:childTnLst>
                                </p:cTn>
                              </p:par>
                            </p:childTnLst>
                          </p:cTn>
                        </p:par>
                        <p:par>
                          <p:cTn id="69" fill="hold">
                            <p:stCondLst>
                              <p:cond delay="10000"/>
                            </p:stCondLst>
                            <p:childTnLst>
                              <p:par>
                                <p:cTn id="70" presetID="54" presetClass="entr" presetSubtype="0" accel="100000" fill="hold" nodeType="afterEffect">
                                  <p:stCondLst>
                                    <p:cond delay="0"/>
                                  </p:stCondLst>
                                  <p:childTnLst>
                                    <p:set>
                                      <p:cBhvr>
                                        <p:cTn id="71" dur="1" fill="hold">
                                          <p:stCondLst>
                                            <p:cond delay="0"/>
                                          </p:stCondLst>
                                        </p:cTn>
                                        <p:tgtEl>
                                          <p:spTgt spid="9220"/>
                                        </p:tgtEl>
                                        <p:attrNameLst>
                                          <p:attrName>style.visibility</p:attrName>
                                        </p:attrNameLst>
                                      </p:cBhvr>
                                      <p:to>
                                        <p:strVal val="visible"/>
                                      </p:to>
                                    </p:set>
                                    <p:anim calcmode="lin" valueType="num">
                                      <p:cBhvr>
                                        <p:cTn id="72" dur="2000" fill="hold"/>
                                        <p:tgtEl>
                                          <p:spTgt spid="9220"/>
                                        </p:tgtEl>
                                        <p:attrNameLst>
                                          <p:attrName>ppt_w</p:attrName>
                                        </p:attrNameLst>
                                      </p:cBhvr>
                                      <p:tavLst>
                                        <p:tav tm="0">
                                          <p:val>
                                            <p:strVal val="#ppt_w*0.05"/>
                                          </p:val>
                                        </p:tav>
                                        <p:tav tm="100000">
                                          <p:val>
                                            <p:strVal val="#ppt_w"/>
                                          </p:val>
                                        </p:tav>
                                      </p:tavLst>
                                    </p:anim>
                                    <p:anim calcmode="lin" valueType="num">
                                      <p:cBhvr>
                                        <p:cTn id="73" dur="2000" fill="hold"/>
                                        <p:tgtEl>
                                          <p:spTgt spid="9220"/>
                                        </p:tgtEl>
                                        <p:attrNameLst>
                                          <p:attrName>ppt_h</p:attrName>
                                        </p:attrNameLst>
                                      </p:cBhvr>
                                      <p:tavLst>
                                        <p:tav tm="0">
                                          <p:val>
                                            <p:strVal val="#ppt_h"/>
                                          </p:val>
                                        </p:tav>
                                        <p:tav tm="100000">
                                          <p:val>
                                            <p:strVal val="#ppt_h"/>
                                          </p:val>
                                        </p:tav>
                                      </p:tavLst>
                                    </p:anim>
                                    <p:anim calcmode="lin" valueType="num">
                                      <p:cBhvr>
                                        <p:cTn id="74" dur="2000" fill="hold"/>
                                        <p:tgtEl>
                                          <p:spTgt spid="9220"/>
                                        </p:tgtEl>
                                        <p:attrNameLst>
                                          <p:attrName>ppt_x</p:attrName>
                                        </p:attrNameLst>
                                      </p:cBhvr>
                                      <p:tavLst>
                                        <p:tav tm="0">
                                          <p:val>
                                            <p:strVal val="#ppt_x-.2"/>
                                          </p:val>
                                        </p:tav>
                                        <p:tav tm="100000">
                                          <p:val>
                                            <p:strVal val="#ppt_x"/>
                                          </p:val>
                                        </p:tav>
                                      </p:tavLst>
                                    </p:anim>
                                    <p:anim calcmode="lin" valueType="num">
                                      <p:cBhvr>
                                        <p:cTn id="75" dur="2000" fill="hold"/>
                                        <p:tgtEl>
                                          <p:spTgt spid="9220"/>
                                        </p:tgtEl>
                                        <p:attrNameLst>
                                          <p:attrName>ppt_y</p:attrName>
                                        </p:attrNameLst>
                                      </p:cBhvr>
                                      <p:tavLst>
                                        <p:tav tm="0">
                                          <p:val>
                                            <p:strVal val="#ppt_y"/>
                                          </p:val>
                                        </p:tav>
                                        <p:tav tm="100000">
                                          <p:val>
                                            <p:strVal val="#ppt_y"/>
                                          </p:val>
                                        </p:tav>
                                      </p:tavLst>
                                    </p:anim>
                                    <p:animEffect transition="in" filter="fade">
                                      <p:cBhvr>
                                        <p:cTn id="76" dur="2000"/>
                                        <p:tgtEl>
                                          <p:spTgt spid="9220"/>
                                        </p:tgtEl>
                                      </p:cBhvr>
                                    </p:animEffect>
                                  </p:childTnLst>
                                </p:cTn>
                              </p:par>
                              <p:par>
                                <p:cTn id="77" presetID="54" presetClass="entr" presetSubtype="0" accel="100000" fill="hold" grpId="0" nodeType="with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p:cTn id="79" dur="2000" fill="hold"/>
                                        <p:tgtEl>
                                          <p:spTgt spid="6"/>
                                        </p:tgtEl>
                                        <p:attrNameLst>
                                          <p:attrName>ppt_w</p:attrName>
                                        </p:attrNameLst>
                                      </p:cBhvr>
                                      <p:tavLst>
                                        <p:tav tm="0">
                                          <p:val>
                                            <p:strVal val="#ppt_w*0.05"/>
                                          </p:val>
                                        </p:tav>
                                        <p:tav tm="100000">
                                          <p:val>
                                            <p:strVal val="#ppt_w"/>
                                          </p:val>
                                        </p:tav>
                                      </p:tavLst>
                                    </p:anim>
                                    <p:anim calcmode="lin" valueType="num">
                                      <p:cBhvr>
                                        <p:cTn id="80" dur="2000" fill="hold"/>
                                        <p:tgtEl>
                                          <p:spTgt spid="6"/>
                                        </p:tgtEl>
                                        <p:attrNameLst>
                                          <p:attrName>ppt_h</p:attrName>
                                        </p:attrNameLst>
                                      </p:cBhvr>
                                      <p:tavLst>
                                        <p:tav tm="0">
                                          <p:val>
                                            <p:strVal val="#ppt_h"/>
                                          </p:val>
                                        </p:tav>
                                        <p:tav tm="100000">
                                          <p:val>
                                            <p:strVal val="#ppt_h"/>
                                          </p:val>
                                        </p:tav>
                                      </p:tavLst>
                                    </p:anim>
                                    <p:anim calcmode="lin" valueType="num">
                                      <p:cBhvr>
                                        <p:cTn id="81" dur="2000" fill="hold"/>
                                        <p:tgtEl>
                                          <p:spTgt spid="6"/>
                                        </p:tgtEl>
                                        <p:attrNameLst>
                                          <p:attrName>ppt_x</p:attrName>
                                        </p:attrNameLst>
                                      </p:cBhvr>
                                      <p:tavLst>
                                        <p:tav tm="0">
                                          <p:val>
                                            <p:strVal val="#ppt_x-.2"/>
                                          </p:val>
                                        </p:tav>
                                        <p:tav tm="100000">
                                          <p:val>
                                            <p:strVal val="#ppt_x"/>
                                          </p:val>
                                        </p:tav>
                                      </p:tavLst>
                                    </p:anim>
                                    <p:anim calcmode="lin" valueType="num">
                                      <p:cBhvr>
                                        <p:cTn id="82" dur="2000" fill="hold"/>
                                        <p:tgtEl>
                                          <p:spTgt spid="6"/>
                                        </p:tgtEl>
                                        <p:attrNameLst>
                                          <p:attrName>ppt_y</p:attrName>
                                        </p:attrNameLst>
                                      </p:cBhvr>
                                      <p:tavLst>
                                        <p:tav tm="0">
                                          <p:val>
                                            <p:strVal val="#ppt_y"/>
                                          </p:val>
                                        </p:tav>
                                        <p:tav tm="100000">
                                          <p:val>
                                            <p:strVal val="#ppt_y"/>
                                          </p:val>
                                        </p:tav>
                                      </p:tavLst>
                                    </p:anim>
                                    <p:animEffect transition="in" filter="fade">
                                      <p:cBhvr>
                                        <p:cTn id="8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2800" y="457200"/>
            <a:ext cx="1254711" cy="1143000"/>
          </a:xfrm>
        </p:spPr>
        <p:txBody>
          <a:bodyPr>
            <a:normAutofit fontScale="90000"/>
          </a:bodyPr>
          <a:lstStyle/>
          <a:p>
            <a:pPr algn="ctr"/>
            <a:r>
              <a:rPr lang="fa-IR" sz="5300" dirty="0">
                <a:solidFill>
                  <a:srgbClr val="FF0000"/>
                </a:solidFill>
                <a:latin typeface="IranNastaliq" panose="02020505000000020003" pitchFamily="18" charset="0"/>
                <a:cs typeface="IranNastaliq" panose="02020505000000020003" pitchFamily="18" charset="0"/>
              </a:rPr>
              <a:t>پیشینه</a:t>
            </a:r>
            <a:r>
              <a:rPr lang="fa-IR" sz="4400" dirty="0" smtClean="0">
                <a:solidFill>
                  <a:schemeClr val="tx2">
                    <a:lumMod val="75000"/>
                  </a:schemeClr>
                </a:solidFill>
                <a:cs typeface="2  Titr" panose="00000700000000000000" pitchFamily="2" charset="-78"/>
              </a:rPr>
              <a:t/>
            </a:r>
            <a:br>
              <a:rPr lang="fa-IR" sz="4400" dirty="0" smtClean="0">
                <a:solidFill>
                  <a:schemeClr val="tx2">
                    <a:lumMod val="75000"/>
                  </a:schemeClr>
                </a:solidFill>
                <a:cs typeface="2  Titr" panose="00000700000000000000" pitchFamily="2" charset="-78"/>
              </a:rPr>
            </a:br>
            <a:endParaRPr lang="en-US" sz="4400" dirty="0">
              <a:solidFill>
                <a:schemeClr val="tx2">
                  <a:lumMod val="75000"/>
                </a:schemeClr>
              </a:solidFill>
              <a:cs typeface="2  Titr" panose="00000700000000000000" pitchFamily="2" charset="-78"/>
            </a:endParaRPr>
          </a:p>
        </p:txBody>
      </p:sp>
      <p:sp>
        <p:nvSpPr>
          <p:cNvPr id="3" name="Subtitle 2"/>
          <p:cNvSpPr>
            <a:spLocks noGrp="1"/>
          </p:cNvSpPr>
          <p:nvPr>
            <p:ph sz="half" idx="1"/>
          </p:nvPr>
        </p:nvSpPr>
        <p:spPr>
          <a:xfrm>
            <a:off x="228600" y="1219200"/>
            <a:ext cx="8534400" cy="5638800"/>
          </a:xfrm>
        </p:spPr>
        <p:txBody>
          <a:bodyPr>
            <a:normAutofit fontScale="92500"/>
          </a:bodyPr>
          <a:lstStyle/>
          <a:p>
            <a:pPr algn="r" rtl="1">
              <a:lnSpc>
                <a:spcPct val="150000"/>
              </a:lnSpc>
            </a:pPr>
            <a:r>
              <a:rPr lang="fa-IR" sz="1900" b="1" dirty="0">
                <a:solidFill>
                  <a:schemeClr val="bg1"/>
                </a:solidFill>
                <a:cs typeface="B Nazanin" pitchFamily="2" charset="-78"/>
              </a:rPr>
              <a:t>مندلی در  نوامبر 2007در لندن تاسیس </a:t>
            </a:r>
            <a:r>
              <a:rPr lang="fa-IR" sz="1900" b="1" dirty="0" smtClean="0">
                <a:solidFill>
                  <a:schemeClr val="bg1"/>
                </a:solidFill>
                <a:cs typeface="B Nazanin" pitchFamily="2" charset="-78"/>
              </a:rPr>
              <a:t>شده </a:t>
            </a:r>
            <a:r>
              <a:rPr lang="fa-IR" sz="1900" b="1" dirty="0">
                <a:solidFill>
                  <a:schemeClr val="bg1"/>
                </a:solidFill>
                <a:cs typeface="B Nazanin" pitchFamily="2" charset="-78"/>
              </a:rPr>
              <a:t>است. </a:t>
            </a:r>
            <a:r>
              <a:rPr lang="fa-IR" sz="1900" b="1" dirty="0" smtClean="0">
                <a:solidFill>
                  <a:schemeClr val="bg1"/>
                </a:solidFill>
                <a:cs typeface="B Nazanin" pitchFamily="2" charset="-78"/>
              </a:rPr>
              <a:t>و نام </a:t>
            </a:r>
            <a:r>
              <a:rPr lang="fa-IR" sz="1900" b="1" dirty="0">
                <a:solidFill>
                  <a:schemeClr val="bg1"/>
                </a:solidFill>
                <a:cs typeface="B Nazanin" pitchFamily="2" charset="-78"/>
              </a:rPr>
              <a:t>آن از نام زیست شناس وشیمیدان </a:t>
            </a:r>
            <a:r>
              <a:rPr lang="fa-IR" sz="1900" b="1" dirty="0" smtClean="0">
                <a:solidFill>
                  <a:schemeClr val="bg1"/>
                </a:solidFill>
                <a:cs typeface="B Nazanin" pitchFamily="2" charset="-78"/>
              </a:rPr>
              <a:t>معروف ، </a:t>
            </a:r>
            <a:r>
              <a:rPr lang="fa-IR" sz="1900" b="1" dirty="0">
                <a:solidFill>
                  <a:schemeClr val="bg1"/>
                </a:solidFill>
                <a:cs typeface="B Nazanin" pitchFamily="2" charset="-78"/>
              </a:rPr>
              <a:t>گرگور </a:t>
            </a:r>
            <a:r>
              <a:rPr lang="fa-IR" sz="1900" b="1" dirty="0" smtClean="0">
                <a:solidFill>
                  <a:schemeClr val="bg1"/>
                </a:solidFill>
                <a:cs typeface="B Nazanin" pitchFamily="2" charset="-78"/>
              </a:rPr>
              <a:t>مندل ، دیمتری </a:t>
            </a:r>
            <a:r>
              <a:rPr lang="fa-IR" sz="1900" b="1" dirty="0">
                <a:solidFill>
                  <a:schemeClr val="bg1"/>
                </a:solidFill>
                <a:cs typeface="B Nazanin" pitchFamily="2" charset="-78"/>
              </a:rPr>
              <a:t>مندلیف گرفته شده </a:t>
            </a:r>
            <a:r>
              <a:rPr lang="fa-IR" sz="1900" b="1" dirty="0" smtClean="0">
                <a:solidFill>
                  <a:schemeClr val="bg1"/>
                </a:solidFill>
                <a:cs typeface="B Nazanin" pitchFamily="2" charset="-78"/>
              </a:rPr>
              <a:t>است .</a:t>
            </a:r>
            <a:endParaRPr lang="fa-IR" sz="1900" b="1" dirty="0">
              <a:solidFill>
                <a:schemeClr val="bg1"/>
              </a:solidFill>
              <a:cs typeface="B Nazanin" pitchFamily="2" charset="-78"/>
            </a:endParaRPr>
          </a:p>
          <a:p>
            <a:pPr algn="r" rtl="1">
              <a:lnSpc>
                <a:spcPct val="150000"/>
              </a:lnSpc>
            </a:pPr>
            <a:r>
              <a:rPr lang="fa-IR" sz="1900" b="1" dirty="0">
                <a:solidFill>
                  <a:schemeClr val="bg1"/>
                </a:solidFill>
                <a:cs typeface="B Nazanin" pitchFamily="2" charset="-78"/>
              </a:rPr>
              <a:t>مندلی مجموعه ای است که در زمینه جستجوی منابع </a:t>
            </a:r>
            <a:r>
              <a:rPr lang="fa-IR" sz="1900" b="1" dirty="0" smtClean="0">
                <a:solidFill>
                  <a:schemeClr val="bg1"/>
                </a:solidFill>
                <a:cs typeface="B Nazanin" pitchFamily="2" charset="-78"/>
              </a:rPr>
              <a:t>، همکاری </a:t>
            </a:r>
            <a:r>
              <a:rPr lang="fa-IR" sz="1900" b="1" dirty="0">
                <a:solidFill>
                  <a:schemeClr val="bg1"/>
                </a:solidFill>
                <a:cs typeface="B Nazanin" pitchFamily="2" charset="-78"/>
              </a:rPr>
              <a:t>های علمی  </a:t>
            </a:r>
            <a:r>
              <a:rPr lang="fa-IR" sz="1900" b="1" dirty="0" smtClean="0">
                <a:solidFill>
                  <a:schemeClr val="bg1"/>
                </a:solidFill>
                <a:cs typeface="B Nazanin" pitchFamily="2" charset="-78"/>
              </a:rPr>
              <a:t>و مدیریت </a:t>
            </a:r>
            <a:r>
              <a:rPr lang="fa-IR" sz="1900" b="1" dirty="0">
                <a:solidFill>
                  <a:schemeClr val="bg1"/>
                </a:solidFill>
                <a:cs typeface="B Nazanin" pitchFamily="2" charset="-78"/>
              </a:rPr>
              <a:t>منابع به محققان یاری می رساند مندلی نرم افزاری تحت وب </a:t>
            </a:r>
            <a:r>
              <a:rPr lang="fa-IR" sz="1900" b="1" dirty="0" smtClean="0">
                <a:solidFill>
                  <a:schemeClr val="bg1"/>
                </a:solidFill>
                <a:cs typeface="B Nazanin" pitchFamily="2" charset="-78"/>
              </a:rPr>
              <a:t>و دسک </a:t>
            </a:r>
            <a:r>
              <a:rPr lang="fa-IR" sz="1900" b="1" dirty="0">
                <a:solidFill>
                  <a:schemeClr val="bg1"/>
                </a:solidFill>
                <a:cs typeface="B Nazanin" pitchFamily="2" charset="-78"/>
              </a:rPr>
              <a:t>تاپ است که برای اداره </a:t>
            </a:r>
            <a:r>
              <a:rPr lang="fa-IR" sz="1900" b="1" dirty="0" smtClean="0">
                <a:solidFill>
                  <a:schemeClr val="bg1"/>
                </a:solidFill>
                <a:cs typeface="B Nazanin" pitchFamily="2" charset="-78"/>
              </a:rPr>
              <a:t>و به </a:t>
            </a:r>
            <a:r>
              <a:rPr lang="fa-IR" sz="1900" b="1" dirty="0">
                <a:solidFill>
                  <a:schemeClr val="bg1"/>
                </a:solidFill>
                <a:cs typeface="B Nazanin" pitchFamily="2" charset="-78"/>
              </a:rPr>
              <a:t>اشتراک گذاری مقاله های علمی  </a:t>
            </a:r>
            <a:r>
              <a:rPr lang="fa-IR" sz="1900" b="1" dirty="0" smtClean="0">
                <a:solidFill>
                  <a:schemeClr val="bg1"/>
                </a:solidFill>
                <a:cs typeface="B Nazanin" pitchFamily="2" charset="-78"/>
              </a:rPr>
              <a:t>و یافتن </a:t>
            </a:r>
            <a:r>
              <a:rPr lang="fa-IR" sz="1900" b="1" dirty="0">
                <a:solidFill>
                  <a:schemeClr val="bg1"/>
                </a:solidFill>
                <a:cs typeface="B Nazanin" pitchFamily="2" charset="-78"/>
              </a:rPr>
              <a:t>داده های پژوهشی </a:t>
            </a:r>
            <a:r>
              <a:rPr lang="fa-IR" sz="1900" b="1" dirty="0" smtClean="0">
                <a:solidFill>
                  <a:schemeClr val="bg1"/>
                </a:solidFill>
                <a:cs typeface="B Nazanin" pitchFamily="2" charset="-78"/>
              </a:rPr>
              <a:t>و همکاری </a:t>
            </a:r>
            <a:r>
              <a:rPr lang="fa-IR" sz="1900" b="1" dirty="0">
                <a:solidFill>
                  <a:schemeClr val="bg1"/>
                </a:solidFill>
                <a:cs typeface="B Nazanin" pitchFamily="2" charset="-78"/>
              </a:rPr>
              <a:t>آنلاین مورد استفاده قرار می </a:t>
            </a:r>
            <a:r>
              <a:rPr lang="fa-IR" sz="1900" b="1" dirty="0" smtClean="0">
                <a:solidFill>
                  <a:schemeClr val="bg1"/>
                </a:solidFill>
                <a:cs typeface="B Nazanin" pitchFamily="2" charset="-78"/>
              </a:rPr>
              <a:t>گیرد . .</a:t>
            </a:r>
            <a:r>
              <a:rPr lang="fa-IR" sz="1900" b="1" dirty="0">
                <a:solidFill>
                  <a:schemeClr val="bg1"/>
                </a:solidFill>
                <a:cs typeface="B Nazanin" pitchFamily="2" charset="-78"/>
              </a:rPr>
              <a:t>مندلی در حقیقت یک شبکه اجتماعی برای پژوهشگران </a:t>
            </a:r>
            <a:r>
              <a:rPr lang="fa-IR" sz="1900" b="1" dirty="0" smtClean="0">
                <a:solidFill>
                  <a:schemeClr val="bg1"/>
                </a:solidFill>
                <a:cs typeface="B Nazanin" pitchFamily="2" charset="-78"/>
              </a:rPr>
              <a:t>است .</a:t>
            </a:r>
          </a:p>
          <a:p>
            <a:pPr algn="r" rtl="1">
              <a:lnSpc>
                <a:spcPct val="150000"/>
              </a:lnSpc>
            </a:pPr>
            <a:r>
              <a:rPr lang="fa-IR" sz="2000" b="1" dirty="0" smtClean="0">
                <a:solidFill>
                  <a:schemeClr val="bg1"/>
                </a:solidFill>
                <a:cs typeface="B Nazanin" pitchFamily="2" charset="-78"/>
              </a:rPr>
              <a:t> نرم افزار قابل دانلود مندلی دسکتاب می تواند برای استخراج خودکار جزئیات سند (نویسنده ،عنوان , مجله و...)</a:t>
            </a:r>
            <a:r>
              <a:rPr lang="en-US" sz="2000" b="1" dirty="0" smtClean="0">
                <a:solidFill>
                  <a:schemeClr val="bg1"/>
                </a:solidFill>
                <a:cs typeface="B Nazanin" pitchFamily="2" charset="-78"/>
              </a:rPr>
              <a:t> </a:t>
            </a:r>
            <a:r>
              <a:rPr lang="fa-IR" sz="2000" b="1" dirty="0" smtClean="0">
                <a:solidFill>
                  <a:schemeClr val="bg1"/>
                </a:solidFill>
                <a:cs typeface="B Nazanin" pitchFamily="2" charset="-78"/>
              </a:rPr>
              <a:t>از نسخه های دیجیتالی مقالات علمی به پایگاه داده ها استفاده شود.</a:t>
            </a:r>
          </a:p>
          <a:p>
            <a:pPr algn="r" rtl="1">
              <a:lnSpc>
                <a:spcPct val="150000"/>
              </a:lnSpc>
            </a:pPr>
            <a:r>
              <a:rPr lang="fa-IR" sz="2000" b="1" dirty="0" smtClean="0">
                <a:solidFill>
                  <a:schemeClr val="bg1"/>
                </a:solidFill>
                <a:cs typeface="B Nazanin" pitchFamily="2" charset="-78"/>
              </a:rPr>
              <a:t>وب سایت (مندلی وب) با ارائه تعدادی از ویژگی های مبتنی بر وب ، مکمل دسکتاپ مندلی است . در حقیقت کتابخانه ی آنلاین است که به ذخیره سازی و بازیابی اسناد از هر جایی  از مرورگر کمک می کند .</a:t>
            </a:r>
            <a:endParaRPr lang="en-US" sz="1900" b="1" dirty="0" smtClean="0">
              <a:solidFill>
                <a:schemeClr val="bg1"/>
              </a:solidFill>
              <a:cs typeface="B Nazanin" pitchFamily="2" charset="-78"/>
            </a:endParaRPr>
          </a:p>
          <a:p>
            <a:pPr algn="r" rtl="1">
              <a:lnSpc>
                <a:spcPct val="150000"/>
              </a:lnSpc>
            </a:pPr>
            <a:r>
              <a:rPr lang="fa-IR" sz="1900" b="1" dirty="0" smtClean="0">
                <a:solidFill>
                  <a:schemeClr val="bg1"/>
                </a:solidFill>
                <a:cs typeface="B Nazanin" pitchFamily="2" charset="-78"/>
              </a:rPr>
              <a:t>مندلی به طور رایگان دوگیگا بایت فضا در اختیار کاربران قرار می دهدکه البته این حجم با پرداخت هزینه قابل ارتقاء است . نسخه های مختلف دسک تاپ  مندلی سازگار با ویندوز و مک لینوکس وجود دارد. </a:t>
            </a:r>
          </a:p>
          <a:p>
            <a:pPr algn="r" rtl="1"/>
            <a:endParaRPr lang="en-US" sz="2400" b="1" dirty="0">
              <a:solidFill>
                <a:schemeClr val="bg1"/>
              </a:solidFill>
              <a:cs typeface="B Nazanin" pitchFamily="2" charset="-78"/>
            </a:endParaRPr>
          </a:p>
        </p:txBody>
      </p:sp>
      <p:sp>
        <p:nvSpPr>
          <p:cNvPr id="4" name="Action Button: Home 3">
            <a:hlinkClick r:id="rId2" action="ppaction://hlinksldjump" highlightClick="1"/>
          </p:cNvPr>
          <p:cNvSpPr/>
          <p:nvPr/>
        </p:nvSpPr>
        <p:spPr>
          <a:xfrm>
            <a:off x="8763000" y="64770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292118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par>
                                <p:cTn id="12" presetID="10" presetClass="entr" presetSubtype="0" fill="hold" nodeType="with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childTnLst>
                                </p:cTn>
                              </p:par>
                              <p:par>
                                <p:cTn id="15" presetID="10" presetClass="entr" presetSubtype="0" fill="hold" nodeType="with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nodeType="withEffect">
                                  <p:stCondLst>
                                    <p:cond delay="5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nodeType="with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543800" cy="1066800"/>
          </a:xfrm>
        </p:spPr>
        <p:txBody>
          <a:bodyPr>
            <a:noAutofit/>
          </a:bodyPr>
          <a:lstStyle/>
          <a:p>
            <a:pPr algn="justLow" rtl="1"/>
            <a:r>
              <a:rPr lang="fa-IR" sz="1600" dirty="0" smtClean="0">
                <a:solidFill>
                  <a:schemeClr val="bg1"/>
                </a:solidFill>
                <a:effectLst/>
                <a:latin typeface="+mn-lt"/>
                <a:ea typeface="+mn-ea"/>
                <a:cs typeface="B Nazanin" pitchFamily="2" charset="-78"/>
              </a:rPr>
              <a:t>جدول زیر </a:t>
            </a:r>
            <a:r>
              <a:rPr lang="fa-IR" sz="1600" dirty="0">
                <a:solidFill>
                  <a:schemeClr val="bg1"/>
                </a:solidFill>
                <a:effectLst/>
                <a:latin typeface="+mn-lt"/>
                <a:ea typeface="+mn-ea"/>
                <a:cs typeface="B Nazanin" pitchFamily="2" charset="-78"/>
              </a:rPr>
              <a:t>ویژگی های نرم افزار </a:t>
            </a:r>
            <a:r>
              <a:rPr lang="en-US" sz="1200" dirty="0" err="1">
                <a:solidFill>
                  <a:schemeClr val="bg1"/>
                </a:solidFill>
                <a:effectLst/>
                <a:cs typeface="B Nazanin" pitchFamily="2" charset="-78"/>
              </a:rPr>
              <a:t>Mendeley</a:t>
            </a:r>
            <a:r>
              <a:rPr lang="en-US" sz="1200" dirty="0">
                <a:solidFill>
                  <a:schemeClr val="bg1"/>
                </a:solidFill>
                <a:effectLst/>
                <a:cs typeface="B Nazanin" pitchFamily="2" charset="-78"/>
              </a:rPr>
              <a:t> </a:t>
            </a:r>
            <a:r>
              <a:rPr lang="fa-IR" sz="1600" dirty="0">
                <a:solidFill>
                  <a:schemeClr val="bg1"/>
                </a:solidFill>
                <a:effectLst/>
                <a:latin typeface="+mn-lt"/>
                <a:ea typeface="+mn-ea"/>
                <a:cs typeface="B Nazanin" pitchFamily="2" charset="-78"/>
              </a:rPr>
              <a:t>را در مقایسه با سایر نرم افزار های مشابه نشان می دهد. لازم به ذکر است</a:t>
            </a:r>
            <a:r>
              <a:rPr lang="fa-IR" sz="1600" dirty="0" smtClean="0">
                <a:solidFill>
                  <a:schemeClr val="bg1"/>
                </a:solidFill>
                <a:effectLst/>
                <a:latin typeface="+mn-lt"/>
                <a:ea typeface="+mn-ea"/>
                <a:cs typeface="B Nazanin" pitchFamily="2" charset="-78"/>
              </a:rPr>
              <a:t>،</a:t>
            </a:r>
            <a:br>
              <a:rPr lang="fa-IR" sz="1600" dirty="0" smtClean="0">
                <a:solidFill>
                  <a:schemeClr val="bg1"/>
                </a:solidFill>
                <a:effectLst/>
                <a:latin typeface="+mn-lt"/>
                <a:ea typeface="+mn-ea"/>
                <a:cs typeface="B Nazanin" pitchFamily="2" charset="-78"/>
              </a:rPr>
            </a:br>
            <a:r>
              <a:rPr lang="fa-IR" sz="1600" dirty="0" smtClean="0">
                <a:solidFill>
                  <a:schemeClr val="bg1"/>
                </a:solidFill>
                <a:effectLst/>
                <a:latin typeface="+mn-lt"/>
                <a:ea typeface="+mn-ea"/>
                <a:cs typeface="B Nazanin" pitchFamily="2" charset="-78"/>
              </a:rPr>
              <a:t> </a:t>
            </a:r>
            <a:r>
              <a:rPr lang="fa-IR" sz="1600" dirty="0">
                <a:solidFill>
                  <a:schemeClr val="bg1"/>
                </a:solidFill>
                <a:effectLst/>
                <a:latin typeface="+mn-lt"/>
                <a:ea typeface="+mn-ea"/>
                <a:cs typeface="B Nazanin" pitchFamily="2" charset="-78"/>
              </a:rPr>
              <a:t>اگر چه این نرم افزار امکاناتی دارد که در سایر نرم افزار های مشابه دیده نمی شود، اما هر یک از این نرم افزار </a:t>
            </a:r>
            <a:r>
              <a:rPr lang="fa-IR" sz="1600" dirty="0" smtClean="0">
                <a:solidFill>
                  <a:schemeClr val="bg1"/>
                </a:solidFill>
                <a:effectLst/>
                <a:latin typeface="+mn-lt"/>
                <a:ea typeface="+mn-ea"/>
                <a:cs typeface="B Nazanin" pitchFamily="2" charset="-78"/>
              </a:rPr>
              <a:t>های </a:t>
            </a:r>
            <a:br>
              <a:rPr lang="fa-IR" sz="1600" dirty="0" smtClean="0">
                <a:solidFill>
                  <a:schemeClr val="bg1"/>
                </a:solidFill>
                <a:effectLst/>
                <a:latin typeface="+mn-lt"/>
                <a:ea typeface="+mn-ea"/>
                <a:cs typeface="B Nazanin" pitchFamily="2" charset="-78"/>
              </a:rPr>
            </a:br>
            <a:r>
              <a:rPr lang="fa-IR" sz="1600" dirty="0" smtClean="0">
                <a:solidFill>
                  <a:schemeClr val="bg1"/>
                </a:solidFill>
                <a:effectLst/>
                <a:latin typeface="+mn-lt"/>
                <a:ea typeface="+mn-ea"/>
                <a:cs typeface="B Nazanin" pitchFamily="2" charset="-78"/>
              </a:rPr>
              <a:t>امکانات </a:t>
            </a:r>
            <a:r>
              <a:rPr lang="fa-IR" sz="1600" dirty="0">
                <a:solidFill>
                  <a:schemeClr val="bg1"/>
                </a:solidFill>
                <a:effectLst/>
                <a:latin typeface="+mn-lt"/>
                <a:ea typeface="+mn-ea"/>
                <a:cs typeface="B Nazanin" pitchFamily="2" charset="-78"/>
              </a:rPr>
              <a:t>منحصر به فردی دارند که آن ها را از سایرین متمایز می </a:t>
            </a:r>
            <a:r>
              <a:rPr lang="fa-IR" sz="1600" dirty="0" smtClean="0">
                <a:solidFill>
                  <a:schemeClr val="bg1"/>
                </a:solidFill>
                <a:effectLst/>
                <a:latin typeface="+mn-lt"/>
                <a:ea typeface="+mn-ea"/>
                <a:cs typeface="B Nazanin" pitchFamily="2" charset="-78"/>
              </a:rPr>
              <a:t>سازد</a:t>
            </a:r>
            <a:r>
              <a:rPr lang="fa-IR" sz="1000" dirty="0">
                <a:solidFill>
                  <a:schemeClr val="bg1"/>
                </a:solidFill>
                <a:effectLst/>
                <a:cs typeface="B Zar" panose="00000400000000000000" pitchFamily="2" charset="-78"/>
              </a:rPr>
              <a:t/>
            </a:r>
            <a:br>
              <a:rPr lang="fa-IR" sz="1000" dirty="0">
                <a:solidFill>
                  <a:schemeClr val="bg1"/>
                </a:solidFill>
                <a:effectLst/>
                <a:cs typeface="B Zar" panose="00000400000000000000" pitchFamily="2" charset="-78"/>
              </a:rPr>
            </a:br>
            <a:r>
              <a:rPr lang="fa-IR" sz="1000" dirty="0">
                <a:solidFill>
                  <a:schemeClr val="bg1"/>
                </a:solidFill>
                <a:effectLst/>
                <a:cs typeface="B Zar" panose="00000400000000000000" pitchFamily="2" charset="-78"/>
              </a:rPr>
              <a:t/>
            </a:r>
            <a:br>
              <a:rPr lang="fa-IR" sz="1000" dirty="0">
                <a:solidFill>
                  <a:schemeClr val="bg1"/>
                </a:solidFill>
                <a:effectLst/>
                <a:cs typeface="B Zar" panose="00000400000000000000" pitchFamily="2" charset="-78"/>
              </a:rPr>
            </a:br>
            <a:endParaRPr lang="en-US" sz="1000" dirty="0">
              <a:solidFill>
                <a:schemeClr val="bg1"/>
              </a:solidFill>
              <a:effectLst/>
              <a:cs typeface="B Zar" panose="00000400000000000000" pitchFamily="2" charset="-78"/>
            </a:endParaRPr>
          </a:p>
        </p:txBody>
      </p:sp>
      <p:sp>
        <p:nvSpPr>
          <p:cNvPr id="5" name="Action Button: Home 4">
            <a:hlinkClick r:id="rId2" action="ppaction://hlinksldjump" highlightClick="1"/>
          </p:cNvPr>
          <p:cNvSpPr/>
          <p:nvPr/>
        </p:nvSpPr>
        <p:spPr>
          <a:xfrm>
            <a:off x="8763000" y="64770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2050" name="Picture 2"/>
          <p:cNvPicPr>
            <a:picLocks noChangeAspect="1" noChangeArrowheads="1"/>
          </p:cNvPicPr>
          <p:nvPr/>
        </p:nvPicPr>
        <p:blipFill>
          <a:blip r:embed="rId3"/>
          <a:srcRect/>
          <a:stretch>
            <a:fillRect/>
          </a:stretch>
        </p:blipFill>
        <p:spPr bwMode="auto">
          <a:xfrm>
            <a:off x="457200" y="1219200"/>
            <a:ext cx="8105775" cy="5334000"/>
          </a:xfrm>
          <a:prstGeom prst="rect">
            <a:avLst/>
          </a:prstGeom>
          <a:noFill/>
          <a:ln w="9525">
            <a:noFill/>
            <a:miter lim="800000"/>
            <a:headEnd/>
            <a:tailEnd/>
          </a:ln>
          <a:effectLst/>
        </p:spPr>
      </p:pic>
    </p:spTree>
    <p:extLst>
      <p:ext uri="{BB962C8B-B14F-4D97-AF65-F5344CB8AC3E}">
        <p14:creationId xmlns:p14="http://schemas.microsoft.com/office/powerpoint/2010/main" val="60736468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7620000" cy="4830763"/>
          </a:xfrm>
        </p:spPr>
        <p:txBody>
          <a:bodyPr>
            <a:noAutofit/>
          </a:bodyPr>
          <a:lstStyle/>
          <a:p>
            <a:pPr algn="ctr"/>
            <a:r>
              <a:rPr lang="fa-IR" sz="6000" dirty="0">
                <a:solidFill>
                  <a:srgbClr val="FF0000"/>
                </a:solidFill>
                <a:latin typeface="IranNastaliq" panose="02020505000000020003" pitchFamily="18" charset="0"/>
                <a:cs typeface="IranNastaliq" panose="02020505000000020003" pitchFamily="18" charset="0"/>
              </a:rPr>
              <a:t>ثبت </a:t>
            </a:r>
            <a:r>
              <a:rPr lang="fa-IR" sz="6000" dirty="0" smtClean="0">
                <a:solidFill>
                  <a:srgbClr val="FF0000"/>
                </a:solidFill>
                <a:latin typeface="IranNastaliq" panose="02020505000000020003" pitchFamily="18" charset="0"/>
                <a:cs typeface="IranNastaliq" panose="02020505000000020003" pitchFamily="18" charset="0"/>
              </a:rPr>
              <a:t>نام،دانلود</a:t>
            </a:r>
            <a:endParaRPr lang="en-US" sz="6000" dirty="0" smtClean="0">
              <a:solidFill>
                <a:srgbClr val="FF0000"/>
              </a:solidFill>
              <a:latin typeface="IranNastaliq" panose="02020505000000020003" pitchFamily="18" charset="0"/>
              <a:cs typeface="IranNastaliq" panose="02020505000000020003" pitchFamily="18" charset="0"/>
            </a:endParaRPr>
          </a:p>
          <a:p>
            <a:pPr algn="ctr"/>
            <a:r>
              <a:rPr lang="fa-IR" sz="6000" dirty="0" smtClean="0">
                <a:solidFill>
                  <a:srgbClr val="FF0000"/>
                </a:solidFill>
                <a:latin typeface="IranNastaliq" panose="02020505000000020003" pitchFamily="18" charset="0"/>
                <a:cs typeface="IranNastaliq" panose="02020505000000020003" pitchFamily="18" charset="0"/>
              </a:rPr>
              <a:t> و</a:t>
            </a:r>
            <a:endParaRPr lang="en-US" sz="6000" dirty="0" smtClean="0">
              <a:solidFill>
                <a:srgbClr val="FF0000"/>
              </a:solidFill>
              <a:latin typeface="IranNastaliq" panose="02020505000000020003" pitchFamily="18" charset="0"/>
              <a:cs typeface="IranNastaliq" panose="02020505000000020003" pitchFamily="18" charset="0"/>
            </a:endParaRPr>
          </a:p>
          <a:p>
            <a:pPr algn="ctr"/>
            <a:r>
              <a:rPr lang="fa-IR" sz="6000" dirty="0" smtClean="0">
                <a:solidFill>
                  <a:srgbClr val="FF0000"/>
                </a:solidFill>
                <a:latin typeface="IranNastaliq" panose="02020505000000020003" pitchFamily="18" charset="0"/>
                <a:cs typeface="IranNastaliq" panose="02020505000000020003" pitchFamily="18" charset="0"/>
              </a:rPr>
              <a:t> </a:t>
            </a:r>
            <a:r>
              <a:rPr lang="fa-IR" sz="6000" dirty="0">
                <a:solidFill>
                  <a:srgbClr val="FF0000"/>
                </a:solidFill>
                <a:latin typeface="IranNastaliq" panose="02020505000000020003" pitchFamily="18" charset="0"/>
                <a:cs typeface="IranNastaliq" panose="02020505000000020003" pitchFamily="18" charset="0"/>
              </a:rPr>
              <a:t>نصب نرم افزار</a:t>
            </a:r>
            <a:endParaRPr lang="en-US" sz="6000" dirty="0">
              <a:solidFill>
                <a:srgbClr val="FF0000"/>
              </a:solidFill>
              <a:latin typeface="IranNastaliq" panose="02020505000000020003" pitchFamily="18" charset="0"/>
              <a:cs typeface="IranNastaliq" panose="02020505000000020003" pitchFamily="18" charset="0"/>
            </a:endParaRPr>
          </a:p>
          <a:p>
            <a:endParaRPr lang="en-US" sz="900" dirty="0"/>
          </a:p>
        </p:txBody>
      </p:sp>
      <p:sp>
        <p:nvSpPr>
          <p:cNvPr id="4" name="Action Button: Home 3">
            <a:hlinkClick r:id="rId2" action="ppaction://hlinksldjump" highlightClick="1"/>
          </p:cNvPr>
          <p:cNvSpPr/>
          <p:nvPr/>
        </p:nvSpPr>
        <p:spPr>
          <a:xfrm>
            <a:off x="8763000" y="64770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88481128"/>
      </p:ext>
    </p:extLst>
  </p:cSld>
  <p:clrMapOvr>
    <a:masterClrMapping/>
  </p:clrMapOvr>
  <p:transition spd="slow">
    <p:cover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آشنایی با نرم افزار مندلی4">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آشنایی با نرم افزار مندلی4</Template>
  <TotalTime>497</TotalTime>
  <Words>694</Words>
  <Application>Microsoft Office PowerPoint</Application>
  <PresentationFormat>On-screen Show (4:3)</PresentationFormat>
  <Paragraphs>101</Paragraphs>
  <Slides>28</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28</vt:i4>
      </vt:variant>
    </vt:vector>
  </HeadingPairs>
  <TitlesOfParts>
    <vt:vector size="42" baseType="lpstr">
      <vt:lpstr>Wingdings</vt:lpstr>
      <vt:lpstr>Book Antiqua</vt:lpstr>
      <vt:lpstr>B Nazanin</vt:lpstr>
      <vt:lpstr>2  Titr</vt:lpstr>
      <vt:lpstr>Calibri</vt:lpstr>
      <vt:lpstr>B Zar</vt:lpstr>
      <vt:lpstr>Arial Black</vt:lpstr>
      <vt:lpstr>Times New Roman</vt:lpstr>
      <vt:lpstr>IranNastaliq</vt:lpstr>
      <vt:lpstr>B Titr</vt:lpstr>
      <vt:lpstr>Wingdings 2</vt:lpstr>
      <vt:lpstr>Lucida Sans</vt:lpstr>
      <vt:lpstr>Wingdings 3</vt:lpstr>
      <vt:lpstr>آشنایی با نرم افزار مندلی4</vt:lpstr>
      <vt:lpstr>PowerPoint Presentation</vt:lpstr>
      <vt:lpstr>PowerPoint Presentation</vt:lpstr>
      <vt:lpstr>PowerPoint Presentation</vt:lpstr>
      <vt:lpstr>PowerPoint Presentation</vt:lpstr>
      <vt:lpstr>PowerPoint Presentation</vt:lpstr>
      <vt:lpstr>PowerPoint Presentation</vt:lpstr>
      <vt:lpstr>پیشینه </vt:lpstr>
      <vt:lpstr>جدول زیر ویژگی های نرم افزار Mendeley را در مقایسه با سایر نرم افزار های مشابه نشان می دهد. لازم به ذکر است،  اگر چه این نرم افزار امکاناتی دارد که در سایر نرم افزار های مشابه دیده نمی شود، اما هر یک از این نرم افزار های  امکانات منحصر به فردی دارند که آن ها را از سایرین متمایز می سازد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کتابخانه شخصی شما و امکانات آن </vt:lpstr>
      <vt:lpstr>نمای کلی نرم افزار</vt:lpstr>
      <vt:lpstr>امکانات نرم افزار مندلی</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sepahan</dc:creator>
  <cp:lastModifiedBy>Fatemeh Govah</cp:lastModifiedBy>
  <cp:revision>73</cp:revision>
  <dcterms:created xsi:type="dcterms:W3CDTF">2018-01-07T16:54:48Z</dcterms:created>
  <dcterms:modified xsi:type="dcterms:W3CDTF">2020-11-17T07:25:24Z</dcterms:modified>
</cp:coreProperties>
</file>